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1" r:id="rId3"/>
    <p:sldId id="285" r:id="rId4"/>
    <p:sldId id="281" r:id="rId5"/>
    <p:sldId id="317" r:id="rId6"/>
    <p:sldId id="273" r:id="rId7"/>
    <p:sldId id="318" r:id="rId8"/>
    <p:sldId id="319" r:id="rId9"/>
    <p:sldId id="320" r:id="rId10"/>
    <p:sldId id="321" r:id="rId11"/>
    <p:sldId id="322" r:id="rId12"/>
    <p:sldId id="323" r:id="rId13"/>
    <p:sldId id="324" r:id="rId14"/>
    <p:sldId id="302" r:id="rId15"/>
    <p:sldId id="325" r:id="rId16"/>
    <p:sldId id="28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5B4AAB-3335-4818-9F6F-091797B0D121}" v="430" dt="2024-09-13T07:12:27.0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40" autoAdjust="0"/>
    <p:restoredTop sz="94660"/>
  </p:normalViewPr>
  <p:slideViewPr>
    <p:cSldViewPr snapToGrid="0">
      <p:cViewPr varScale="1">
        <p:scale>
          <a:sx n="107" d="100"/>
          <a:sy n="107" d="100"/>
        </p:scale>
        <p:origin x="138"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86278-2AF9-C690-3888-346DB538B7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E"/>
          </a:p>
        </p:txBody>
      </p:sp>
      <p:sp>
        <p:nvSpPr>
          <p:cNvPr id="3" name="Subtitle 2">
            <a:extLst>
              <a:ext uri="{FF2B5EF4-FFF2-40B4-BE49-F238E27FC236}">
                <a16:creationId xmlns:a16="http://schemas.microsoft.com/office/drawing/2014/main" id="{9251467D-8E23-4C47-2F30-C0845032C1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E"/>
          </a:p>
        </p:txBody>
      </p:sp>
      <p:sp>
        <p:nvSpPr>
          <p:cNvPr id="4" name="Date Placeholder 3">
            <a:extLst>
              <a:ext uri="{FF2B5EF4-FFF2-40B4-BE49-F238E27FC236}">
                <a16:creationId xmlns:a16="http://schemas.microsoft.com/office/drawing/2014/main" id="{0A083BD4-E577-D344-77E6-11E83A51A3B4}"/>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AA48152B-778D-BE73-0A44-EEC910AE687D}"/>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6B4B3368-839D-5151-681F-C2A7A5A48F0C}"/>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2658154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44CDB-C70D-8500-882A-6F25B7D8D7D8}"/>
              </a:ext>
            </a:extLst>
          </p:cNvPr>
          <p:cNvSpPr>
            <a:spLocks noGrp="1"/>
          </p:cNvSpPr>
          <p:nvPr>
            <p:ph type="title"/>
          </p:nvPr>
        </p:nvSpPr>
        <p:spPr/>
        <p:txBody>
          <a:bodyPr/>
          <a:lstStyle/>
          <a:p>
            <a:r>
              <a:rPr lang="en-US"/>
              <a:t>Click to edit Master title style</a:t>
            </a:r>
            <a:endParaRPr lang="en-AE"/>
          </a:p>
        </p:txBody>
      </p:sp>
      <p:sp>
        <p:nvSpPr>
          <p:cNvPr id="3" name="Vertical Text Placeholder 2">
            <a:extLst>
              <a:ext uri="{FF2B5EF4-FFF2-40B4-BE49-F238E27FC236}">
                <a16:creationId xmlns:a16="http://schemas.microsoft.com/office/drawing/2014/main" id="{9C67AF65-446C-9178-6322-3FEE81B581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42343564-D758-A8B2-2542-6F333BDE645A}"/>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E2C6AA12-6EFD-D44A-2AA4-74203492F054}"/>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7B93737B-8588-BF5D-F7E5-0053FCEAA5D5}"/>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3063678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0C8D7-DB15-80A7-C457-7FB23D7564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E"/>
          </a:p>
        </p:txBody>
      </p:sp>
      <p:sp>
        <p:nvSpPr>
          <p:cNvPr id="3" name="Vertical Text Placeholder 2">
            <a:extLst>
              <a:ext uri="{FF2B5EF4-FFF2-40B4-BE49-F238E27FC236}">
                <a16:creationId xmlns:a16="http://schemas.microsoft.com/office/drawing/2014/main" id="{81CFA566-7368-BC04-46F5-84F017965D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95127378-9A8B-09B7-0E81-63C4E3516564}"/>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90EE1EF4-1E14-0E1C-E7B2-417B1DD6EFA2}"/>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BA2A63FC-33C4-0549-8C66-C8D075BA7B8B}"/>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4103036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F9D38-F486-D3D1-B94B-C670372DC69E}"/>
              </a:ext>
            </a:extLst>
          </p:cNvPr>
          <p:cNvSpPr>
            <a:spLocks noGrp="1"/>
          </p:cNvSpPr>
          <p:nvPr>
            <p:ph type="title"/>
          </p:nvPr>
        </p:nvSpPr>
        <p:spPr/>
        <p:txBody>
          <a:bodyPr/>
          <a:lstStyle/>
          <a:p>
            <a:r>
              <a:rPr lang="en-US"/>
              <a:t>Click to edit Master title style</a:t>
            </a:r>
            <a:endParaRPr lang="en-AE"/>
          </a:p>
        </p:txBody>
      </p:sp>
      <p:sp>
        <p:nvSpPr>
          <p:cNvPr id="3" name="Content Placeholder 2">
            <a:extLst>
              <a:ext uri="{FF2B5EF4-FFF2-40B4-BE49-F238E27FC236}">
                <a16:creationId xmlns:a16="http://schemas.microsoft.com/office/drawing/2014/main" id="{25FCA8D1-C152-816F-E146-84DB687E05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3906871E-06F7-9890-4494-C6613DDFEC83}"/>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9B887ED2-038A-0094-8C31-523AF251931E}"/>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224E16D1-E429-0071-F35F-4A9EF3497A3A}"/>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1262387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7FC89-7C48-355E-3A3B-CF2C94177A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E"/>
          </a:p>
        </p:txBody>
      </p:sp>
      <p:sp>
        <p:nvSpPr>
          <p:cNvPr id="3" name="Text Placeholder 2">
            <a:extLst>
              <a:ext uri="{FF2B5EF4-FFF2-40B4-BE49-F238E27FC236}">
                <a16:creationId xmlns:a16="http://schemas.microsoft.com/office/drawing/2014/main" id="{7A995BB3-5065-E183-ACEF-68557D34750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E9928A-FB44-F8D5-A920-994B7F934572}"/>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88745E69-35C7-3579-C0F5-0C2394B8F309}"/>
              </a:ext>
            </a:extLst>
          </p:cNvPr>
          <p:cNvSpPr>
            <a:spLocks noGrp="1"/>
          </p:cNvSpPr>
          <p:nvPr>
            <p:ph type="ftr" sz="quarter" idx="11"/>
          </p:nvPr>
        </p:nvSpPr>
        <p:spPr/>
        <p:txBody>
          <a:bodyPr/>
          <a:lstStyle/>
          <a:p>
            <a:endParaRPr lang="en-AE"/>
          </a:p>
        </p:txBody>
      </p:sp>
      <p:sp>
        <p:nvSpPr>
          <p:cNvPr id="6" name="Slide Number Placeholder 5">
            <a:extLst>
              <a:ext uri="{FF2B5EF4-FFF2-40B4-BE49-F238E27FC236}">
                <a16:creationId xmlns:a16="http://schemas.microsoft.com/office/drawing/2014/main" id="{49C20347-1156-2937-7840-82B64488E6A3}"/>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288557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2E15C-0FBE-3FAA-A8E8-6961D0FD08BF}"/>
              </a:ext>
            </a:extLst>
          </p:cNvPr>
          <p:cNvSpPr>
            <a:spLocks noGrp="1"/>
          </p:cNvSpPr>
          <p:nvPr>
            <p:ph type="title"/>
          </p:nvPr>
        </p:nvSpPr>
        <p:spPr/>
        <p:txBody>
          <a:bodyPr/>
          <a:lstStyle/>
          <a:p>
            <a:r>
              <a:rPr lang="en-US"/>
              <a:t>Click to edit Master title style</a:t>
            </a:r>
            <a:endParaRPr lang="en-AE"/>
          </a:p>
        </p:txBody>
      </p:sp>
      <p:sp>
        <p:nvSpPr>
          <p:cNvPr id="3" name="Content Placeholder 2">
            <a:extLst>
              <a:ext uri="{FF2B5EF4-FFF2-40B4-BE49-F238E27FC236}">
                <a16:creationId xmlns:a16="http://schemas.microsoft.com/office/drawing/2014/main" id="{CB893639-C841-B04D-8022-8F62EB703F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Content Placeholder 3">
            <a:extLst>
              <a:ext uri="{FF2B5EF4-FFF2-40B4-BE49-F238E27FC236}">
                <a16:creationId xmlns:a16="http://schemas.microsoft.com/office/drawing/2014/main" id="{BA9678A0-F752-29AB-AF9C-92AB52F77B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5" name="Date Placeholder 4">
            <a:extLst>
              <a:ext uri="{FF2B5EF4-FFF2-40B4-BE49-F238E27FC236}">
                <a16:creationId xmlns:a16="http://schemas.microsoft.com/office/drawing/2014/main" id="{247DE47A-A1A9-6CBE-7612-3D4C49BB3FCB}"/>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6" name="Footer Placeholder 5">
            <a:extLst>
              <a:ext uri="{FF2B5EF4-FFF2-40B4-BE49-F238E27FC236}">
                <a16:creationId xmlns:a16="http://schemas.microsoft.com/office/drawing/2014/main" id="{392F65E6-5365-FC67-1B0D-42A8F42CC680}"/>
              </a:ext>
            </a:extLst>
          </p:cNvPr>
          <p:cNvSpPr>
            <a:spLocks noGrp="1"/>
          </p:cNvSpPr>
          <p:nvPr>
            <p:ph type="ftr" sz="quarter" idx="11"/>
          </p:nvPr>
        </p:nvSpPr>
        <p:spPr/>
        <p:txBody>
          <a:bodyPr/>
          <a:lstStyle/>
          <a:p>
            <a:endParaRPr lang="en-AE"/>
          </a:p>
        </p:txBody>
      </p:sp>
      <p:sp>
        <p:nvSpPr>
          <p:cNvPr id="7" name="Slide Number Placeholder 6">
            <a:extLst>
              <a:ext uri="{FF2B5EF4-FFF2-40B4-BE49-F238E27FC236}">
                <a16:creationId xmlns:a16="http://schemas.microsoft.com/office/drawing/2014/main" id="{2D750162-A15A-D473-2025-38DBDBC8B49C}"/>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467431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3F971-D2C7-15E3-A658-DA2A126121A4}"/>
              </a:ext>
            </a:extLst>
          </p:cNvPr>
          <p:cNvSpPr>
            <a:spLocks noGrp="1"/>
          </p:cNvSpPr>
          <p:nvPr>
            <p:ph type="title"/>
          </p:nvPr>
        </p:nvSpPr>
        <p:spPr>
          <a:xfrm>
            <a:off x="839788" y="365125"/>
            <a:ext cx="10515600" cy="1325563"/>
          </a:xfrm>
        </p:spPr>
        <p:txBody>
          <a:bodyPr/>
          <a:lstStyle/>
          <a:p>
            <a:r>
              <a:rPr lang="en-US"/>
              <a:t>Click to edit Master title style</a:t>
            </a:r>
            <a:endParaRPr lang="en-AE"/>
          </a:p>
        </p:txBody>
      </p:sp>
      <p:sp>
        <p:nvSpPr>
          <p:cNvPr id="3" name="Text Placeholder 2">
            <a:extLst>
              <a:ext uri="{FF2B5EF4-FFF2-40B4-BE49-F238E27FC236}">
                <a16:creationId xmlns:a16="http://schemas.microsoft.com/office/drawing/2014/main" id="{F046BB8B-E65A-F831-AE4E-D5923BC008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9CAC99-A41D-1F19-9A2F-BD65713DD3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5" name="Text Placeholder 4">
            <a:extLst>
              <a:ext uri="{FF2B5EF4-FFF2-40B4-BE49-F238E27FC236}">
                <a16:creationId xmlns:a16="http://schemas.microsoft.com/office/drawing/2014/main" id="{2D18A658-0DC5-8E83-6F43-634EE40D44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308D2E-A1AB-FB67-3FBD-593786F401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7" name="Date Placeholder 6">
            <a:extLst>
              <a:ext uri="{FF2B5EF4-FFF2-40B4-BE49-F238E27FC236}">
                <a16:creationId xmlns:a16="http://schemas.microsoft.com/office/drawing/2014/main" id="{0B01D442-95AF-3AE6-BB4E-CB13A8CF470D}"/>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8" name="Footer Placeholder 7">
            <a:extLst>
              <a:ext uri="{FF2B5EF4-FFF2-40B4-BE49-F238E27FC236}">
                <a16:creationId xmlns:a16="http://schemas.microsoft.com/office/drawing/2014/main" id="{4842C0B0-72A1-8911-BE42-0FED2250F104}"/>
              </a:ext>
            </a:extLst>
          </p:cNvPr>
          <p:cNvSpPr>
            <a:spLocks noGrp="1"/>
          </p:cNvSpPr>
          <p:nvPr>
            <p:ph type="ftr" sz="quarter" idx="11"/>
          </p:nvPr>
        </p:nvSpPr>
        <p:spPr/>
        <p:txBody>
          <a:bodyPr/>
          <a:lstStyle/>
          <a:p>
            <a:endParaRPr lang="en-AE"/>
          </a:p>
        </p:txBody>
      </p:sp>
      <p:sp>
        <p:nvSpPr>
          <p:cNvPr id="9" name="Slide Number Placeholder 8">
            <a:extLst>
              <a:ext uri="{FF2B5EF4-FFF2-40B4-BE49-F238E27FC236}">
                <a16:creationId xmlns:a16="http://schemas.microsoft.com/office/drawing/2014/main" id="{32D8FD7B-E607-9887-17E4-A8E22264E6C2}"/>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354521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D8589-1FCD-629E-AD54-E9343A96A1A7}"/>
              </a:ext>
            </a:extLst>
          </p:cNvPr>
          <p:cNvSpPr>
            <a:spLocks noGrp="1"/>
          </p:cNvSpPr>
          <p:nvPr>
            <p:ph type="title"/>
          </p:nvPr>
        </p:nvSpPr>
        <p:spPr/>
        <p:txBody>
          <a:bodyPr/>
          <a:lstStyle/>
          <a:p>
            <a:r>
              <a:rPr lang="en-US"/>
              <a:t>Click to edit Master title style</a:t>
            </a:r>
            <a:endParaRPr lang="en-AE"/>
          </a:p>
        </p:txBody>
      </p:sp>
      <p:sp>
        <p:nvSpPr>
          <p:cNvPr id="3" name="Date Placeholder 2">
            <a:extLst>
              <a:ext uri="{FF2B5EF4-FFF2-40B4-BE49-F238E27FC236}">
                <a16:creationId xmlns:a16="http://schemas.microsoft.com/office/drawing/2014/main" id="{419A1587-6DCA-C4C4-B9A6-6182F87DD5B7}"/>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4" name="Footer Placeholder 3">
            <a:extLst>
              <a:ext uri="{FF2B5EF4-FFF2-40B4-BE49-F238E27FC236}">
                <a16:creationId xmlns:a16="http://schemas.microsoft.com/office/drawing/2014/main" id="{A6511230-69D2-EBD4-D7AE-BD7F4C8D3C1F}"/>
              </a:ext>
            </a:extLst>
          </p:cNvPr>
          <p:cNvSpPr>
            <a:spLocks noGrp="1"/>
          </p:cNvSpPr>
          <p:nvPr>
            <p:ph type="ftr" sz="quarter" idx="11"/>
          </p:nvPr>
        </p:nvSpPr>
        <p:spPr/>
        <p:txBody>
          <a:bodyPr/>
          <a:lstStyle/>
          <a:p>
            <a:endParaRPr lang="en-AE"/>
          </a:p>
        </p:txBody>
      </p:sp>
      <p:sp>
        <p:nvSpPr>
          <p:cNvPr id="5" name="Slide Number Placeholder 4">
            <a:extLst>
              <a:ext uri="{FF2B5EF4-FFF2-40B4-BE49-F238E27FC236}">
                <a16:creationId xmlns:a16="http://schemas.microsoft.com/office/drawing/2014/main" id="{36806174-BF8B-5CB8-E57C-E4962768847E}"/>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2765331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FBEAB4-6979-11B8-5F8B-F3724325CDDD}"/>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3" name="Footer Placeholder 2">
            <a:extLst>
              <a:ext uri="{FF2B5EF4-FFF2-40B4-BE49-F238E27FC236}">
                <a16:creationId xmlns:a16="http://schemas.microsoft.com/office/drawing/2014/main" id="{5A6DF2AA-179D-A6EE-ABF0-D5001BFEEDB4}"/>
              </a:ext>
            </a:extLst>
          </p:cNvPr>
          <p:cNvSpPr>
            <a:spLocks noGrp="1"/>
          </p:cNvSpPr>
          <p:nvPr>
            <p:ph type="ftr" sz="quarter" idx="11"/>
          </p:nvPr>
        </p:nvSpPr>
        <p:spPr/>
        <p:txBody>
          <a:bodyPr/>
          <a:lstStyle/>
          <a:p>
            <a:endParaRPr lang="en-AE"/>
          </a:p>
        </p:txBody>
      </p:sp>
      <p:sp>
        <p:nvSpPr>
          <p:cNvPr id="4" name="Slide Number Placeholder 3">
            <a:extLst>
              <a:ext uri="{FF2B5EF4-FFF2-40B4-BE49-F238E27FC236}">
                <a16:creationId xmlns:a16="http://schemas.microsoft.com/office/drawing/2014/main" id="{766A8FDC-9124-2780-0ED8-B32240FDDE68}"/>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792533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D0305-B968-B07C-4CAF-54DC0EAD22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E"/>
          </a:p>
        </p:txBody>
      </p:sp>
      <p:sp>
        <p:nvSpPr>
          <p:cNvPr id="3" name="Content Placeholder 2">
            <a:extLst>
              <a:ext uri="{FF2B5EF4-FFF2-40B4-BE49-F238E27FC236}">
                <a16:creationId xmlns:a16="http://schemas.microsoft.com/office/drawing/2014/main" id="{C2E89097-1B4D-AF51-E22D-E0CEFA1784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Text Placeholder 3">
            <a:extLst>
              <a:ext uri="{FF2B5EF4-FFF2-40B4-BE49-F238E27FC236}">
                <a16:creationId xmlns:a16="http://schemas.microsoft.com/office/drawing/2014/main" id="{662865E2-76B7-80E5-567B-4FFE561F07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3DB1FB-927D-AB1E-C979-4A82A3B1B782}"/>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6" name="Footer Placeholder 5">
            <a:extLst>
              <a:ext uri="{FF2B5EF4-FFF2-40B4-BE49-F238E27FC236}">
                <a16:creationId xmlns:a16="http://schemas.microsoft.com/office/drawing/2014/main" id="{60538A85-F5D1-733F-3982-04BC0CA5F122}"/>
              </a:ext>
            </a:extLst>
          </p:cNvPr>
          <p:cNvSpPr>
            <a:spLocks noGrp="1"/>
          </p:cNvSpPr>
          <p:nvPr>
            <p:ph type="ftr" sz="quarter" idx="11"/>
          </p:nvPr>
        </p:nvSpPr>
        <p:spPr/>
        <p:txBody>
          <a:bodyPr/>
          <a:lstStyle/>
          <a:p>
            <a:endParaRPr lang="en-AE"/>
          </a:p>
        </p:txBody>
      </p:sp>
      <p:sp>
        <p:nvSpPr>
          <p:cNvPr id="7" name="Slide Number Placeholder 6">
            <a:extLst>
              <a:ext uri="{FF2B5EF4-FFF2-40B4-BE49-F238E27FC236}">
                <a16:creationId xmlns:a16="http://schemas.microsoft.com/office/drawing/2014/main" id="{D3C16915-EDB2-36DE-2D13-7AA26D600D2B}"/>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2487681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782A9-5656-9760-D28D-8FC11AACE9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E"/>
          </a:p>
        </p:txBody>
      </p:sp>
      <p:sp>
        <p:nvSpPr>
          <p:cNvPr id="3" name="Picture Placeholder 2">
            <a:extLst>
              <a:ext uri="{FF2B5EF4-FFF2-40B4-BE49-F238E27FC236}">
                <a16:creationId xmlns:a16="http://schemas.microsoft.com/office/drawing/2014/main" id="{921D7259-3789-3413-CBD5-8C77669C73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E"/>
          </a:p>
        </p:txBody>
      </p:sp>
      <p:sp>
        <p:nvSpPr>
          <p:cNvPr id="4" name="Text Placeholder 3">
            <a:extLst>
              <a:ext uri="{FF2B5EF4-FFF2-40B4-BE49-F238E27FC236}">
                <a16:creationId xmlns:a16="http://schemas.microsoft.com/office/drawing/2014/main" id="{2A860B7C-FC0C-5F8B-06B1-A622C60234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C283B2-BC81-A738-A57F-2AD9362A254D}"/>
              </a:ext>
            </a:extLst>
          </p:cNvPr>
          <p:cNvSpPr>
            <a:spLocks noGrp="1"/>
          </p:cNvSpPr>
          <p:nvPr>
            <p:ph type="dt" sz="half" idx="10"/>
          </p:nvPr>
        </p:nvSpPr>
        <p:spPr/>
        <p:txBody>
          <a:bodyPr/>
          <a:lstStyle/>
          <a:p>
            <a:fld id="{5E0FA35F-FF54-40AA-9DB8-421882C4A4C0}" type="datetimeFigureOut">
              <a:rPr lang="en-AE" smtClean="0"/>
              <a:t>30/11/2024</a:t>
            </a:fld>
            <a:endParaRPr lang="en-AE"/>
          </a:p>
        </p:txBody>
      </p:sp>
      <p:sp>
        <p:nvSpPr>
          <p:cNvPr id="6" name="Footer Placeholder 5">
            <a:extLst>
              <a:ext uri="{FF2B5EF4-FFF2-40B4-BE49-F238E27FC236}">
                <a16:creationId xmlns:a16="http://schemas.microsoft.com/office/drawing/2014/main" id="{87579C2C-1C5E-AE7C-FE16-14FF547DD485}"/>
              </a:ext>
            </a:extLst>
          </p:cNvPr>
          <p:cNvSpPr>
            <a:spLocks noGrp="1"/>
          </p:cNvSpPr>
          <p:nvPr>
            <p:ph type="ftr" sz="quarter" idx="11"/>
          </p:nvPr>
        </p:nvSpPr>
        <p:spPr/>
        <p:txBody>
          <a:bodyPr/>
          <a:lstStyle/>
          <a:p>
            <a:endParaRPr lang="en-AE"/>
          </a:p>
        </p:txBody>
      </p:sp>
      <p:sp>
        <p:nvSpPr>
          <p:cNvPr id="7" name="Slide Number Placeholder 6">
            <a:extLst>
              <a:ext uri="{FF2B5EF4-FFF2-40B4-BE49-F238E27FC236}">
                <a16:creationId xmlns:a16="http://schemas.microsoft.com/office/drawing/2014/main" id="{05D94CD3-CE56-94EE-3490-837F628EB800}"/>
              </a:ext>
            </a:extLst>
          </p:cNvPr>
          <p:cNvSpPr>
            <a:spLocks noGrp="1"/>
          </p:cNvSpPr>
          <p:nvPr>
            <p:ph type="sldNum" sz="quarter" idx="12"/>
          </p:nvPr>
        </p:nvSpPr>
        <p:spPr/>
        <p:txBody>
          <a:bodyPr/>
          <a:lstStyle/>
          <a:p>
            <a:fld id="{8BFA2A49-01A1-4533-A23A-447AB3EC2A7D}" type="slidenum">
              <a:rPr lang="en-AE" smtClean="0"/>
              <a:t>‹#›</a:t>
            </a:fld>
            <a:endParaRPr lang="en-AE"/>
          </a:p>
        </p:txBody>
      </p:sp>
    </p:spTree>
    <p:extLst>
      <p:ext uri="{BB962C8B-B14F-4D97-AF65-F5344CB8AC3E}">
        <p14:creationId xmlns:p14="http://schemas.microsoft.com/office/powerpoint/2010/main" val="2336772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377386-8C03-C1DE-2833-658B8C477A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E"/>
          </a:p>
        </p:txBody>
      </p:sp>
      <p:sp>
        <p:nvSpPr>
          <p:cNvPr id="3" name="Text Placeholder 2">
            <a:extLst>
              <a:ext uri="{FF2B5EF4-FFF2-40B4-BE49-F238E27FC236}">
                <a16:creationId xmlns:a16="http://schemas.microsoft.com/office/drawing/2014/main" id="{9A352264-3589-B287-E6EF-6AE524C68E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Date Placeholder 3">
            <a:extLst>
              <a:ext uri="{FF2B5EF4-FFF2-40B4-BE49-F238E27FC236}">
                <a16:creationId xmlns:a16="http://schemas.microsoft.com/office/drawing/2014/main" id="{B9975B9D-A2D2-234E-6BC7-F8D82FB15D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E0FA35F-FF54-40AA-9DB8-421882C4A4C0}" type="datetimeFigureOut">
              <a:rPr lang="en-AE" smtClean="0"/>
              <a:t>30/11/2024</a:t>
            </a:fld>
            <a:endParaRPr lang="en-AE"/>
          </a:p>
        </p:txBody>
      </p:sp>
      <p:sp>
        <p:nvSpPr>
          <p:cNvPr id="5" name="Footer Placeholder 4">
            <a:extLst>
              <a:ext uri="{FF2B5EF4-FFF2-40B4-BE49-F238E27FC236}">
                <a16:creationId xmlns:a16="http://schemas.microsoft.com/office/drawing/2014/main" id="{7264B849-4FC6-E891-081A-2B0A05EB5C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E"/>
          </a:p>
        </p:txBody>
      </p:sp>
      <p:sp>
        <p:nvSpPr>
          <p:cNvPr id="6" name="Slide Number Placeholder 5">
            <a:extLst>
              <a:ext uri="{FF2B5EF4-FFF2-40B4-BE49-F238E27FC236}">
                <a16:creationId xmlns:a16="http://schemas.microsoft.com/office/drawing/2014/main" id="{5FA8D8E0-CF9E-5958-39C9-7B2378EAF3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BFA2A49-01A1-4533-A23A-447AB3EC2A7D}" type="slidenum">
              <a:rPr lang="en-AE" smtClean="0"/>
              <a:t>‹#›</a:t>
            </a:fld>
            <a:endParaRPr lang="en-AE"/>
          </a:p>
        </p:txBody>
      </p:sp>
    </p:spTree>
    <p:extLst>
      <p:ext uri="{BB962C8B-B14F-4D97-AF65-F5344CB8AC3E}">
        <p14:creationId xmlns:p14="http://schemas.microsoft.com/office/powerpoint/2010/main" val="4084622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lage of different images of different places&#10;&#10;Description automatically generated">
            <a:extLst>
              <a:ext uri="{FF2B5EF4-FFF2-40B4-BE49-F238E27FC236}">
                <a16:creationId xmlns:a16="http://schemas.microsoft.com/office/drawing/2014/main" id="{A9D9B8FB-B389-877D-492D-F1470337F1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90" y="13063"/>
            <a:ext cx="12192000" cy="6844937"/>
          </a:xfrm>
          <a:prstGeom prst="rect">
            <a:avLst/>
          </a:prstGeom>
          <a:ln>
            <a:solidFill>
              <a:srgbClr val="0070C0"/>
            </a:solidFill>
          </a:ln>
        </p:spPr>
      </p:pic>
      <p:sp>
        <p:nvSpPr>
          <p:cNvPr id="2" name="Content Placeholder 2">
            <a:extLst>
              <a:ext uri="{FF2B5EF4-FFF2-40B4-BE49-F238E27FC236}">
                <a16:creationId xmlns:a16="http://schemas.microsoft.com/office/drawing/2014/main" id="{1C39F32C-82FB-0616-3524-FAA916604B7B}"/>
              </a:ext>
            </a:extLst>
          </p:cNvPr>
          <p:cNvSpPr txBox="1">
            <a:spLocks/>
          </p:cNvSpPr>
          <p:nvPr/>
        </p:nvSpPr>
        <p:spPr>
          <a:xfrm>
            <a:off x="1744130" y="2790525"/>
            <a:ext cx="8135332" cy="1665923"/>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400" b="1" dirty="0">
                <a:latin typeface="Calibri" panose="020F0502020204030204" pitchFamily="34" charset="0"/>
                <a:ea typeface="Calibri" panose="020F0502020204030204" pitchFamily="34" charset="0"/>
                <a:cs typeface="Calibri" panose="020F0502020204030204" pitchFamily="34" charset="0"/>
              </a:rPr>
              <a:t>Unit 5</a:t>
            </a:r>
          </a:p>
          <a:p>
            <a:pPr algn="ctr"/>
            <a:r>
              <a:rPr lang="en-US" sz="4400" b="1" i="0" u="none" strike="noStrike" baseline="0" dirty="0">
                <a:latin typeface="Calibri" panose="020F0502020204030204" pitchFamily="34" charset="0"/>
                <a:ea typeface="Calibri" panose="020F0502020204030204" pitchFamily="34" charset="0"/>
                <a:cs typeface="Calibri" panose="020F0502020204030204" pitchFamily="34" charset="0"/>
              </a:rPr>
              <a:t>Global Cooperation</a:t>
            </a:r>
            <a:endParaRPr lang="en-US" sz="6000" dirty="0"/>
          </a:p>
          <a:p>
            <a:r>
              <a:rPr lang="en-US" sz="1800" dirty="0">
                <a:solidFill>
                  <a:srgbClr val="FFFFFF"/>
                </a:solidFill>
                <a:latin typeface="MyriadPro-Semibold"/>
              </a:rPr>
              <a:t>Human–Environment Interactions</a:t>
            </a:r>
            <a:endParaRPr lang="en-US" sz="44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126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1AD4D-7B70-E93B-B28B-97D9B1A223F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E0EE16A-FF24-3FBA-ACE2-1B056C4568B4}"/>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DE5ACD9E-2FBD-CED4-895F-049E3F8BD8CB}"/>
              </a:ext>
            </a:extLst>
          </p:cNvPr>
          <p:cNvSpPr txBox="1"/>
          <p:nvPr/>
        </p:nvSpPr>
        <p:spPr>
          <a:xfrm>
            <a:off x="209909" y="906339"/>
            <a:ext cx="11783683" cy="2254143"/>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dirty="0"/>
              <a:t>Germany's green building laws require renewable energy use and efficiency, saving energy and costs.</a:t>
            </a:r>
          </a:p>
          <a:p>
            <a:pPr marL="457200" indent="-457200">
              <a:lnSpc>
                <a:spcPct val="150000"/>
              </a:lnSpc>
              <a:buFont typeface="Arial" panose="020B0604020202020204" pitchFamily="34" charset="0"/>
              <a:buChar char="•"/>
            </a:pPr>
            <a:r>
              <a:rPr lang="en-GB" sz="2400" dirty="0"/>
              <a:t>The DGNB certifies buildings for eco-friendly materials, clean air, and energy efficiency, influencing other EU nations.</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97CB2E4-6EAE-B73E-B6F7-B4EE02EC110C}"/>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Green Building Standards: Germany</a:t>
            </a:r>
          </a:p>
        </p:txBody>
      </p:sp>
      <p:pic>
        <p:nvPicPr>
          <p:cNvPr id="6" name="Picture 5">
            <a:extLst>
              <a:ext uri="{FF2B5EF4-FFF2-40B4-BE49-F238E27FC236}">
                <a16:creationId xmlns:a16="http://schemas.microsoft.com/office/drawing/2014/main" id="{7D95CA56-3457-0069-6E10-B74D987AE7B9}"/>
              </a:ext>
            </a:extLst>
          </p:cNvPr>
          <p:cNvPicPr>
            <a:picLocks noChangeAspect="1"/>
          </p:cNvPicPr>
          <p:nvPr/>
        </p:nvPicPr>
        <p:blipFill>
          <a:blip r:embed="rId2"/>
          <a:stretch>
            <a:fillRect/>
          </a:stretch>
        </p:blipFill>
        <p:spPr>
          <a:xfrm>
            <a:off x="4404827" y="4393694"/>
            <a:ext cx="3382346" cy="2254143"/>
          </a:xfrm>
          <a:prstGeom prst="rect">
            <a:avLst/>
          </a:prstGeom>
        </p:spPr>
      </p:pic>
    </p:spTree>
    <p:extLst>
      <p:ext uri="{BB962C8B-B14F-4D97-AF65-F5344CB8AC3E}">
        <p14:creationId xmlns:p14="http://schemas.microsoft.com/office/powerpoint/2010/main" val="69266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EED2F-F837-BF3A-50E0-CC1AA973AFF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6457B2F-FE7F-C1F7-4CBD-0383C020894C}"/>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CCC08E83-A90C-F0EC-E13A-40D78D54BAA9}"/>
              </a:ext>
            </a:extLst>
          </p:cNvPr>
          <p:cNvSpPr txBox="1"/>
          <p:nvPr/>
        </p:nvSpPr>
        <p:spPr>
          <a:xfrm>
            <a:off x="209909" y="906339"/>
            <a:ext cx="11783683" cy="1700145"/>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dirty="0"/>
              <a:t>Sustainable farming in Latin America uses intercropping, drip irrigation, and composting to protect the environment.</a:t>
            </a:r>
          </a:p>
          <a:p>
            <a:pPr marL="457200" indent="-457200">
              <a:lnSpc>
                <a:spcPct val="150000"/>
              </a:lnSpc>
              <a:buFont typeface="Arial" panose="020B0604020202020204" pitchFamily="34" charset="0"/>
              <a:buChar char="•"/>
            </a:pPr>
            <a:r>
              <a:rPr lang="en-GB" sz="2400" dirty="0"/>
              <a:t>These methods save money, improve soil health, and produce nutritious food.</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A2FBBF4-3964-AC40-104C-F70DE1ADF95E}"/>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Sustainable Agriculture: Latin America</a:t>
            </a:r>
          </a:p>
        </p:txBody>
      </p:sp>
      <p:pic>
        <p:nvPicPr>
          <p:cNvPr id="6" name="Picture 5">
            <a:extLst>
              <a:ext uri="{FF2B5EF4-FFF2-40B4-BE49-F238E27FC236}">
                <a16:creationId xmlns:a16="http://schemas.microsoft.com/office/drawing/2014/main" id="{976DAB68-0FF7-DD1D-E893-AD989630DDD2}"/>
              </a:ext>
            </a:extLst>
          </p:cNvPr>
          <p:cNvPicPr>
            <a:picLocks noChangeAspect="1"/>
          </p:cNvPicPr>
          <p:nvPr/>
        </p:nvPicPr>
        <p:blipFill>
          <a:blip r:embed="rId2"/>
          <a:stretch>
            <a:fillRect/>
          </a:stretch>
        </p:blipFill>
        <p:spPr>
          <a:xfrm>
            <a:off x="4520242" y="4251517"/>
            <a:ext cx="3151516" cy="2364496"/>
          </a:xfrm>
          <a:prstGeom prst="rect">
            <a:avLst/>
          </a:prstGeom>
        </p:spPr>
      </p:pic>
    </p:spTree>
    <p:extLst>
      <p:ext uri="{BB962C8B-B14F-4D97-AF65-F5344CB8AC3E}">
        <p14:creationId xmlns:p14="http://schemas.microsoft.com/office/powerpoint/2010/main" val="2605691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3C97A-0D0A-423B-A248-70D795C142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149BE9C-14B8-3A27-42B4-04044BAB2186}"/>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1B5F0561-8508-FF4E-7594-4ADF29B12CBE}"/>
              </a:ext>
            </a:extLst>
          </p:cNvPr>
          <p:cNvSpPr txBox="1"/>
          <p:nvPr/>
        </p:nvSpPr>
        <p:spPr>
          <a:xfrm>
            <a:off x="269574" y="383616"/>
            <a:ext cx="11367459" cy="3383619"/>
          </a:xfrm>
          <a:prstGeom prst="rect">
            <a:avLst/>
          </a:prstGeom>
          <a:noFill/>
        </p:spPr>
        <p:txBody>
          <a:bodyPr wrap="square">
            <a:spAutoFit/>
          </a:bodyPr>
          <a:lstStyle/>
          <a:p>
            <a:pPr>
              <a:lnSpc>
                <a:spcPct val="200000"/>
              </a:lnSpc>
            </a:pPr>
            <a:r>
              <a:rPr lang="en-GB" sz="2200" b="1" dirty="0">
                <a:solidFill>
                  <a:srgbClr val="231F20"/>
                </a:solidFill>
                <a:latin typeface="Segoe UI Semibold" panose="020B0702040204020203" pitchFamily="34" charset="0"/>
              </a:rPr>
              <a:t>2.</a:t>
            </a:r>
            <a:r>
              <a:rPr lang="en-GB" sz="2200" b="1" dirty="0">
                <a:solidFill>
                  <a:srgbClr val="231F20"/>
                </a:solidFill>
                <a:latin typeface="Yu Gothic UI" panose="020B0500000000000000" pitchFamily="34" charset="-128"/>
              </a:rPr>
              <a:t> Which sustainable agriculture practice do Latin American farmers use?</a:t>
            </a:r>
          </a:p>
          <a:p>
            <a:pPr>
              <a:lnSpc>
                <a:spcPct val="200000"/>
              </a:lnSpc>
            </a:pPr>
            <a:r>
              <a:rPr lang="en-GB" sz="2200" dirty="0">
                <a:solidFill>
                  <a:srgbClr val="231F20"/>
                </a:solidFill>
                <a:latin typeface="Segoe UI Semibold" panose="020B0702040204020203" pitchFamily="34" charset="0"/>
              </a:rPr>
              <a:t> a.</a:t>
            </a:r>
            <a:r>
              <a:rPr lang="en-GB" sz="2200" dirty="0">
                <a:solidFill>
                  <a:srgbClr val="231F20"/>
                </a:solidFill>
                <a:latin typeface="Yu Gothic UI" panose="020B0500000000000000" pitchFamily="34" charset="-128"/>
              </a:rPr>
              <a:t> planting genetically engineered crops that are resistant to pests</a:t>
            </a:r>
          </a:p>
          <a:p>
            <a:pPr>
              <a:lnSpc>
                <a:spcPct val="200000"/>
              </a:lnSpc>
            </a:pPr>
            <a:r>
              <a:rPr lang="en-GB" sz="2200" dirty="0">
                <a:solidFill>
                  <a:srgbClr val="231F20"/>
                </a:solidFill>
                <a:latin typeface="Segoe UI Semibold" panose="020B0702040204020203" pitchFamily="34" charset="0"/>
              </a:rPr>
              <a:t> b.</a:t>
            </a:r>
            <a:r>
              <a:rPr lang="en-GB" sz="2200" dirty="0">
                <a:solidFill>
                  <a:srgbClr val="231F20"/>
                </a:solidFill>
                <a:latin typeface="Yu Gothic UI" panose="020B0500000000000000" pitchFamily="34" charset="-128"/>
              </a:rPr>
              <a:t> spraying large quantities of pesticides to eliminate all insects</a:t>
            </a:r>
          </a:p>
          <a:p>
            <a:pPr>
              <a:lnSpc>
                <a:spcPct val="200000"/>
              </a:lnSpc>
            </a:pPr>
            <a:r>
              <a:rPr lang="en-GB" sz="2200" dirty="0">
                <a:solidFill>
                  <a:srgbClr val="231F20"/>
                </a:solidFill>
                <a:latin typeface="Segoe UI Semibold" panose="020B0702040204020203" pitchFamily="34" charset="0"/>
              </a:rPr>
              <a:t> c.</a:t>
            </a:r>
            <a:r>
              <a:rPr lang="en-GB" sz="2200" dirty="0">
                <a:solidFill>
                  <a:srgbClr val="231F20"/>
                </a:solidFill>
                <a:latin typeface="Yu Gothic UI" panose="020B0500000000000000" pitchFamily="34" charset="-128"/>
              </a:rPr>
              <a:t> clearing vast areas of rainforest for agricultural use</a:t>
            </a:r>
          </a:p>
          <a:p>
            <a:pPr>
              <a:lnSpc>
                <a:spcPct val="200000"/>
              </a:lnSpc>
            </a:pPr>
            <a:r>
              <a:rPr lang="en-GB" sz="2200" dirty="0">
                <a:solidFill>
                  <a:srgbClr val="231F20"/>
                </a:solidFill>
                <a:latin typeface="Segoe UI Semibold" panose="020B0702040204020203" pitchFamily="34" charset="0"/>
              </a:rPr>
              <a:t> d.</a:t>
            </a:r>
            <a:r>
              <a:rPr lang="en-GB" sz="2200" dirty="0">
                <a:solidFill>
                  <a:srgbClr val="231F20"/>
                </a:solidFill>
                <a:latin typeface="Yu Gothic UI" panose="020B0500000000000000" pitchFamily="34" charset="-128"/>
              </a:rPr>
              <a:t> using drip irrigation to conserve water</a:t>
            </a:r>
            <a:endParaRPr lang="en-US" sz="2200" dirty="0"/>
          </a:p>
        </p:txBody>
      </p:sp>
      <p:sp>
        <p:nvSpPr>
          <p:cNvPr id="7" name="Oval 6">
            <a:extLst>
              <a:ext uri="{FF2B5EF4-FFF2-40B4-BE49-F238E27FC236}">
                <a16:creationId xmlns:a16="http://schemas.microsoft.com/office/drawing/2014/main" id="{E8AF2B20-7553-9DF9-4702-DFE9D23936F9}"/>
              </a:ext>
            </a:extLst>
          </p:cNvPr>
          <p:cNvSpPr/>
          <p:nvPr/>
        </p:nvSpPr>
        <p:spPr>
          <a:xfrm>
            <a:off x="353684" y="3284156"/>
            <a:ext cx="402565" cy="48307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84807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68E46-6665-740A-7D77-501837C5062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3DAB779-0A39-15E5-0B9D-520E8490E687}"/>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C428FCCF-306A-3B28-0CE2-BCD13A868B90}"/>
              </a:ext>
            </a:extLst>
          </p:cNvPr>
          <p:cNvSpPr txBox="1"/>
          <p:nvPr/>
        </p:nvSpPr>
        <p:spPr>
          <a:xfrm>
            <a:off x="209909" y="906339"/>
            <a:ext cx="11783683" cy="2254143"/>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dirty="0"/>
              <a:t>France promotes agroecology through organic farming, renewable energy, and sustainable food </a:t>
            </a:r>
            <a:r>
              <a:rPr lang="en-GB" sz="2400" dirty="0" err="1"/>
              <a:t>labeling</a:t>
            </a:r>
            <a:r>
              <a:rPr lang="en-GB" sz="2400" dirty="0"/>
              <a:t>.</a:t>
            </a:r>
          </a:p>
          <a:p>
            <a:pPr marL="457200" indent="-457200">
              <a:lnSpc>
                <a:spcPct val="150000"/>
              </a:lnSpc>
              <a:buFont typeface="Arial" panose="020B0604020202020204" pitchFamily="34" charset="0"/>
              <a:buChar char="•"/>
            </a:pPr>
            <a:r>
              <a:rPr lang="en-GB" sz="2400" dirty="0"/>
              <a:t>Agriculture </a:t>
            </a:r>
            <a:r>
              <a:rPr lang="en-GB" sz="2400" dirty="0" err="1"/>
              <a:t>Biologique</a:t>
            </a:r>
            <a:r>
              <a:rPr lang="en-GB" sz="2400" dirty="0"/>
              <a:t> labels certify organic products, ensuring no chemicals were used.</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7D9381-6131-4E97-4301-77DDEA2BBD82}"/>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Sustainable Agriculture: France</a:t>
            </a:r>
          </a:p>
        </p:txBody>
      </p:sp>
      <p:pic>
        <p:nvPicPr>
          <p:cNvPr id="6" name="Picture 5">
            <a:extLst>
              <a:ext uri="{FF2B5EF4-FFF2-40B4-BE49-F238E27FC236}">
                <a16:creationId xmlns:a16="http://schemas.microsoft.com/office/drawing/2014/main" id="{C29925C9-812A-120D-7784-C257A9D580B9}"/>
              </a:ext>
            </a:extLst>
          </p:cNvPr>
          <p:cNvPicPr>
            <a:picLocks noChangeAspect="1"/>
          </p:cNvPicPr>
          <p:nvPr/>
        </p:nvPicPr>
        <p:blipFill>
          <a:blip r:embed="rId2"/>
          <a:stretch>
            <a:fillRect/>
          </a:stretch>
        </p:blipFill>
        <p:spPr>
          <a:xfrm>
            <a:off x="4405392" y="4392511"/>
            <a:ext cx="3381215" cy="2254143"/>
          </a:xfrm>
          <a:prstGeom prst="rect">
            <a:avLst/>
          </a:prstGeom>
        </p:spPr>
      </p:pic>
    </p:spTree>
    <p:extLst>
      <p:ext uri="{BB962C8B-B14F-4D97-AF65-F5344CB8AC3E}">
        <p14:creationId xmlns:p14="http://schemas.microsoft.com/office/powerpoint/2010/main" val="137227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13BD05-ED27-C360-FD6F-2C2B2270C811}"/>
              </a:ext>
            </a:extLst>
          </p:cNvPr>
          <p:cNvSpPr txBox="1"/>
          <p:nvPr/>
        </p:nvSpPr>
        <p:spPr>
          <a:xfrm>
            <a:off x="102325" y="12057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CFE15E79-6765-2DEC-61CF-171E59DD4293}"/>
              </a:ext>
            </a:extLst>
          </p:cNvPr>
          <p:cNvSpPr txBox="1"/>
          <p:nvPr/>
        </p:nvSpPr>
        <p:spPr>
          <a:xfrm>
            <a:off x="232757" y="914477"/>
            <a:ext cx="11604567" cy="2943563"/>
          </a:xfrm>
          <a:prstGeom prst="rect">
            <a:avLst/>
          </a:prstGeom>
          <a:noFill/>
        </p:spPr>
        <p:txBody>
          <a:bodyPr wrap="square">
            <a:spAutoFit/>
          </a:bodyPr>
          <a:lstStyle/>
          <a:p>
            <a:pPr marL="457200" indent="-457200">
              <a:lnSpc>
                <a:spcPct val="200000"/>
              </a:lnSpc>
              <a:buFont typeface="Arial" panose="020B0604020202020204" pitchFamily="34" charset="0"/>
              <a:buChar char="•"/>
            </a:pPr>
            <a:r>
              <a:rPr lang="en-GB" sz="2400" dirty="0">
                <a:latin typeface="Calibri" panose="020F0502020204030204" pitchFamily="34" charset="0"/>
                <a:ea typeface="Calibri" panose="020F0502020204030204" pitchFamily="34" charset="0"/>
                <a:cs typeface="Calibri" panose="020F0502020204030204" pitchFamily="34" charset="0"/>
              </a:rPr>
              <a:t>The Paris Agreement promotes global action against climate change through sustainable practices.</a:t>
            </a:r>
          </a:p>
          <a:p>
            <a:pPr marL="457200" indent="-457200">
              <a:lnSpc>
                <a:spcPct val="200000"/>
              </a:lnSpc>
              <a:buFont typeface="Arial" panose="020B0604020202020204" pitchFamily="34" charset="0"/>
              <a:buChar char="•"/>
            </a:pPr>
            <a:r>
              <a:rPr lang="en-GB" sz="2400" dirty="0">
                <a:latin typeface="Calibri" panose="020F0502020204030204" pitchFamily="34" charset="0"/>
                <a:ea typeface="Calibri" panose="020F0502020204030204" pitchFamily="34" charset="0"/>
                <a:cs typeface="Calibri" panose="020F0502020204030204" pitchFamily="34" charset="0"/>
              </a:rPr>
              <a:t>EU countries adopt eco-friendly methods in transportation, building, and farming, supported by laws, rewards, and education.</a:t>
            </a:r>
            <a:endParaRPr lang="en-US" sz="2400" dirty="0">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8B014BA-6082-4D1C-C67D-096754EA98B3}"/>
              </a:ext>
            </a:extLst>
          </p:cNvPr>
          <p:cNvSpPr txBox="1"/>
          <p:nvPr/>
        </p:nvSpPr>
        <p:spPr>
          <a:xfrm>
            <a:off x="102325" y="145036"/>
            <a:ext cx="11987349" cy="769441"/>
          </a:xfrm>
          <a:prstGeom prst="rect">
            <a:avLst/>
          </a:prstGeom>
          <a:noFill/>
        </p:spPr>
        <p:txBody>
          <a:bodyPr wrap="square">
            <a:spAutoFit/>
          </a:bodyPr>
          <a:lstStyle/>
          <a:p>
            <a:pPr algn="ctr"/>
            <a:r>
              <a:rPr lang="en-US" sz="4400" b="1" dirty="0">
                <a:latin typeface="Calibri" panose="020F0502020204030204" pitchFamily="34" charset="0"/>
                <a:ea typeface="Calibri" panose="020F0502020204030204" pitchFamily="34" charset="0"/>
                <a:cs typeface="Calibri" panose="020F0502020204030204" pitchFamily="34" charset="0"/>
              </a:rPr>
              <a:t>Conclusion</a:t>
            </a:r>
          </a:p>
        </p:txBody>
      </p:sp>
    </p:spTree>
    <p:extLst>
      <p:ext uri="{BB962C8B-B14F-4D97-AF65-F5344CB8AC3E}">
        <p14:creationId xmlns:p14="http://schemas.microsoft.com/office/powerpoint/2010/main" val="403576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46BBD-CCD9-6493-5424-DE0829734F6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CEDE96C-B94B-C736-3282-B63A783AD2EE}"/>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025D0B46-491C-5B01-C303-028C1B8219CE}"/>
              </a:ext>
            </a:extLst>
          </p:cNvPr>
          <p:cNvSpPr txBox="1"/>
          <p:nvPr/>
        </p:nvSpPr>
        <p:spPr>
          <a:xfrm>
            <a:off x="252322" y="228774"/>
            <a:ext cx="11626252" cy="6186309"/>
          </a:xfrm>
          <a:prstGeom prst="rect">
            <a:avLst/>
          </a:prstGeom>
          <a:noFill/>
        </p:spPr>
        <p:txBody>
          <a:bodyPr wrap="square">
            <a:spAutoFit/>
          </a:bodyPr>
          <a:lstStyle/>
          <a:p>
            <a:r>
              <a:rPr lang="en-GB" sz="2200" b="1" dirty="0">
                <a:solidFill>
                  <a:srgbClr val="231F20"/>
                </a:solidFill>
                <a:latin typeface="Segoe UI Semibold" panose="020B0702040204020203" pitchFamily="34" charset="0"/>
              </a:rPr>
              <a:t>4.</a:t>
            </a:r>
            <a:r>
              <a:rPr lang="en-GB" sz="2200" b="1" dirty="0">
                <a:solidFill>
                  <a:srgbClr val="231F20"/>
                </a:solidFill>
                <a:latin typeface="Yu Gothic UI" panose="020B0500000000000000" pitchFamily="34" charset="-128"/>
              </a:rPr>
              <a:t> </a:t>
            </a:r>
            <a:r>
              <a:rPr lang="en-GB" sz="2200" b="1" dirty="0">
                <a:solidFill>
                  <a:srgbClr val="EC1B24"/>
                </a:solidFill>
                <a:latin typeface="Arial" panose="020B0604020202020204" pitchFamily="34" charset="0"/>
              </a:rPr>
              <a:t>Circle </a:t>
            </a:r>
            <a:r>
              <a:rPr lang="en-GB" sz="2200" b="1" dirty="0">
                <a:solidFill>
                  <a:srgbClr val="231F20"/>
                </a:solidFill>
                <a:latin typeface="Yu Gothic UI" panose="020B0500000000000000" pitchFamily="34" charset="-128"/>
              </a:rPr>
              <a:t>TWO ways the European Union is becoming more sustainable. </a:t>
            </a:r>
          </a:p>
          <a:p>
            <a:pPr marL="457200" indent="-457200">
              <a:buAutoNum type="alphaLcPeriod"/>
            </a:pPr>
            <a:r>
              <a:rPr lang="en-GB" sz="2200" dirty="0">
                <a:solidFill>
                  <a:srgbClr val="231F20"/>
                </a:solidFill>
                <a:latin typeface="Yu Gothic UI" panose="020B0500000000000000" pitchFamily="34" charset="-128"/>
              </a:rPr>
              <a:t>tearing down large areas of woods and forests  </a:t>
            </a:r>
          </a:p>
          <a:p>
            <a:pPr marL="457200" indent="-457200">
              <a:buAutoNum type="alphaLcPeriod"/>
            </a:pPr>
            <a:r>
              <a:rPr lang="en-GB" sz="2200" dirty="0">
                <a:solidFill>
                  <a:srgbClr val="231F20"/>
                </a:solidFill>
                <a:latin typeface="Yu Gothic UI" panose="020B0500000000000000" pitchFamily="34" charset="-128"/>
              </a:rPr>
              <a:t>green transportation</a:t>
            </a:r>
          </a:p>
          <a:p>
            <a:pPr marL="457200" indent="-457200">
              <a:buAutoNum type="alphaLcPeriod" startAt="3"/>
            </a:pPr>
            <a:r>
              <a:rPr lang="en-GB" sz="2200" dirty="0">
                <a:solidFill>
                  <a:srgbClr val="231F20"/>
                </a:solidFill>
                <a:latin typeface="Yu Gothic UI" panose="020B0500000000000000" pitchFamily="34" charset="-128"/>
              </a:rPr>
              <a:t>biodiversity conservation    </a:t>
            </a:r>
          </a:p>
          <a:p>
            <a:pPr marL="457200" indent="-457200">
              <a:buAutoNum type="alphaLcPeriod" startAt="3"/>
            </a:pPr>
            <a:r>
              <a:rPr lang="en-GB" sz="2200" dirty="0">
                <a:solidFill>
                  <a:srgbClr val="231F20"/>
                </a:solidFill>
                <a:latin typeface="Yu Gothic UI" panose="020B0500000000000000" pitchFamily="34" charset="-128"/>
              </a:rPr>
              <a:t>maintaining old building standards</a:t>
            </a:r>
          </a:p>
          <a:p>
            <a:endParaRPr lang="en-GB" sz="2200" b="1" dirty="0">
              <a:solidFill>
                <a:srgbClr val="231F20"/>
              </a:solidFill>
              <a:latin typeface="Segoe UI Semibold" panose="020B0702040204020203" pitchFamily="34" charset="0"/>
            </a:endParaRPr>
          </a:p>
          <a:p>
            <a:r>
              <a:rPr lang="en-GB" sz="2200" b="1" dirty="0">
                <a:solidFill>
                  <a:srgbClr val="231F20"/>
                </a:solidFill>
                <a:latin typeface="Segoe UI Semibold" panose="020B0702040204020203" pitchFamily="34" charset="0"/>
              </a:rPr>
              <a:t>5.</a:t>
            </a:r>
            <a:r>
              <a:rPr lang="en-GB" sz="2200" b="1" dirty="0">
                <a:solidFill>
                  <a:srgbClr val="231F20"/>
                </a:solidFill>
                <a:latin typeface="Yu Gothic UI" panose="020B0500000000000000" pitchFamily="34" charset="-128"/>
              </a:rPr>
              <a:t>  </a:t>
            </a:r>
            <a:r>
              <a:rPr lang="en-GB" sz="2200" b="1" dirty="0">
                <a:solidFill>
                  <a:srgbClr val="EC1B24"/>
                </a:solidFill>
                <a:latin typeface="Arial" panose="020B0604020202020204" pitchFamily="34" charset="0"/>
              </a:rPr>
              <a:t>Write</a:t>
            </a:r>
            <a:r>
              <a:rPr lang="en-GB" sz="2200" b="1" dirty="0">
                <a:solidFill>
                  <a:srgbClr val="231F20"/>
                </a:solidFill>
                <a:latin typeface="Yu Gothic UI" panose="020B0500000000000000" pitchFamily="34" charset="-128"/>
              </a:rPr>
              <a:t> </a:t>
            </a:r>
            <a:r>
              <a:rPr lang="en-GB" sz="2200" b="1" dirty="0">
                <a:solidFill>
                  <a:srgbClr val="231F20"/>
                </a:solidFill>
                <a:latin typeface="Arial" panose="020B0604020202020204" pitchFamily="34" charset="0"/>
              </a:rPr>
              <a:t>True or False.</a:t>
            </a:r>
            <a:r>
              <a:rPr lang="en-GB" sz="2200" b="1" dirty="0">
                <a:solidFill>
                  <a:srgbClr val="231F20"/>
                </a:solidFill>
                <a:latin typeface="Yu Gothic UI" panose="020B0500000000000000" pitchFamily="34" charset="-128"/>
              </a:rPr>
              <a:t> </a:t>
            </a:r>
            <a:r>
              <a:rPr lang="en-GB" sz="2200" b="1" dirty="0">
                <a:solidFill>
                  <a:srgbClr val="EC1B24"/>
                </a:solidFill>
                <a:latin typeface="Arial" panose="020B0604020202020204" pitchFamily="34" charset="0"/>
              </a:rPr>
              <a:t>Explain</a:t>
            </a:r>
            <a:r>
              <a:rPr lang="en-GB" sz="2200" b="1" dirty="0">
                <a:solidFill>
                  <a:srgbClr val="231F20"/>
                </a:solidFill>
                <a:latin typeface="Yu Gothic UI" panose="020B0500000000000000" pitchFamily="34" charset="-128"/>
              </a:rPr>
              <a:t> your answer.</a:t>
            </a:r>
          </a:p>
          <a:p>
            <a:endParaRPr lang="en-GB" sz="2200" dirty="0">
              <a:solidFill>
                <a:srgbClr val="231F20"/>
              </a:solidFill>
              <a:latin typeface="Yu Gothic UI" panose="020B0500000000000000" pitchFamily="34" charset="-128"/>
            </a:endParaRPr>
          </a:p>
          <a:p>
            <a:r>
              <a:rPr lang="en-GB" sz="2200" dirty="0">
                <a:solidFill>
                  <a:srgbClr val="231F20"/>
                </a:solidFill>
                <a:latin typeface="Yu Gothic UI" panose="020B0500000000000000" pitchFamily="34" charset="-128"/>
              </a:rPr>
              <a:t>France informs its people that the food they are buying is organic. T F</a:t>
            </a:r>
          </a:p>
          <a:p>
            <a:r>
              <a:rPr lang="en-US" sz="2200" dirty="0">
                <a:solidFill>
                  <a:srgbClr val="EC008B"/>
                </a:solidFill>
                <a:latin typeface="Calibri Light" panose="020F0302020204030204" pitchFamily="34" charset="0"/>
              </a:rPr>
              <a:t>Possible answer: True. In 1995, France began the Agriculture </a:t>
            </a:r>
            <a:r>
              <a:rPr lang="en-US" sz="2200" dirty="0" err="1">
                <a:solidFill>
                  <a:srgbClr val="EC008B"/>
                </a:solidFill>
                <a:latin typeface="Calibri Light" panose="020F0302020204030204" pitchFamily="34" charset="0"/>
              </a:rPr>
              <a:t>Biologique</a:t>
            </a:r>
            <a:r>
              <a:rPr lang="en-US" sz="2200" dirty="0">
                <a:solidFill>
                  <a:srgbClr val="EC008B"/>
                </a:solidFill>
                <a:latin typeface="Calibri Light" panose="020F0302020204030204" pitchFamily="34" charset="0"/>
              </a:rPr>
              <a:t> labels. Nutritional labels</a:t>
            </a:r>
          </a:p>
          <a:p>
            <a:r>
              <a:rPr lang="en-US" sz="2200" dirty="0">
                <a:solidFill>
                  <a:srgbClr val="EC008B"/>
                </a:solidFill>
                <a:latin typeface="Calibri Light" panose="020F0302020204030204" pitchFamily="34" charset="0"/>
              </a:rPr>
              <a:t>require production information.</a:t>
            </a:r>
          </a:p>
          <a:p>
            <a:endParaRPr lang="en-GB" sz="2200" b="1" dirty="0">
              <a:solidFill>
                <a:srgbClr val="231F20"/>
              </a:solidFill>
              <a:latin typeface="Segoe UI Semibold" panose="020B0702040204020203" pitchFamily="34" charset="0"/>
            </a:endParaRPr>
          </a:p>
          <a:p>
            <a:r>
              <a:rPr lang="en-GB" sz="2200" b="1" dirty="0">
                <a:solidFill>
                  <a:srgbClr val="231F20"/>
                </a:solidFill>
                <a:latin typeface="Segoe UI Semibold" panose="020B0702040204020203" pitchFamily="34" charset="0"/>
              </a:rPr>
              <a:t>6.</a:t>
            </a:r>
            <a:r>
              <a:rPr lang="en-GB" sz="2200" b="1" dirty="0">
                <a:solidFill>
                  <a:srgbClr val="231F20"/>
                </a:solidFill>
                <a:latin typeface="Yu Gothic UI" panose="020B0500000000000000" pitchFamily="34" charset="-128"/>
              </a:rPr>
              <a:t>  </a:t>
            </a:r>
            <a:r>
              <a:rPr lang="en-GB" sz="2200" b="1" dirty="0">
                <a:solidFill>
                  <a:srgbClr val="EC1B24"/>
                </a:solidFill>
                <a:latin typeface="Arial" panose="020B0604020202020204" pitchFamily="34" charset="0"/>
              </a:rPr>
              <a:t>Match</a:t>
            </a:r>
            <a:r>
              <a:rPr lang="en-GB" sz="2200" b="1" dirty="0">
                <a:solidFill>
                  <a:srgbClr val="231F20"/>
                </a:solidFill>
                <a:latin typeface="Yu Gothic UI" panose="020B0500000000000000" pitchFamily="34" charset="-128"/>
              </a:rPr>
              <a:t> each term with its correct definition.</a:t>
            </a:r>
          </a:p>
          <a:p>
            <a:r>
              <a:rPr lang="en-GB" sz="2200" dirty="0">
                <a:solidFill>
                  <a:srgbClr val="231F20"/>
                </a:solidFill>
                <a:latin typeface="Yu Gothic UI" panose="020B0500000000000000" pitchFamily="34" charset="-128"/>
              </a:rPr>
              <a:t> drip irrigation 				comes from sources that nature can make again</a:t>
            </a:r>
          </a:p>
          <a:p>
            <a:r>
              <a:rPr lang="en-GB" sz="2200" dirty="0">
                <a:solidFill>
                  <a:srgbClr val="231F20"/>
                </a:solidFill>
                <a:latin typeface="Yu Gothic UI" panose="020B0500000000000000" pitchFamily="34" charset="-128"/>
              </a:rPr>
              <a:t> sustainable 					something that will continue and not run out</a:t>
            </a:r>
          </a:p>
          <a:p>
            <a:r>
              <a:rPr lang="en-GB" sz="2200" dirty="0">
                <a:solidFill>
                  <a:srgbClr val="231F20"/>
                </a:solidFill>
                <a:latin typeface="Yu Gothic UI" panose="020B0500000000000000" pitchFamily="34" charset="-128"/>
              </a:rPr>
              <a:t> renewable energy 				farming that works with nature</a:t>
            </a:r>
          </a:p>
          <a:p>
            <a:r>
              <a:rPr lang="en-GB" sz="2200" dirty="0">
                <a:solidFill>
                  <a:srgbClr val="231F20"/>
                </a:solidFill>
                <a:latin typeface="Yu Gothic UI" panose="020B0500000000000000" pitchFamily="34" charset="-128"/>
              </a:rPr>
              <a:t> agroecology  					the watering of plants through a network of </a:t>
            </a:r>
          </a:p>
          <a:p>
            <a:r>
              <a:rPr lang="en-GB" sz="2200" dirty="0">
                <a:solidFill>
                  <a:srgbClr val="231F20"/>
                </a:solidFill>
                <a:latin typeface="Yu Gothic UI" panose="020B0500000000000000" pitchFamily="34" charset="-128"/>
              </a:rPr>
              <a:t>                                                                        tubes</a:t>
            </a:r>
            <a:endParaRPr lang="en-US" sz="2200" dirty="0"/>
          </a:p>
        </p:txBody>
      </p:sp>
      <p:sp>
        <p:nvSpPr>
          <p:cNvPr id="7" name="Oval 6">
            <a:extLst>
              <a:ext uri="{FF2B5EF4-FFF2-40B4-BE49-F238E27FC236}">
                <a16:creationId xmlns:a16="http://schemas.microsoft.com/office/drawing/2014/main" id="{15B2E7C2-461A-54BC-7AB1-5B78760392F8}"/>
              </a:ext>
            </a:extLst>
          </p:cNvPr>
          <p:cNvSpPr/>
          <p:nvPr/>
        </p:nvSpPr>
        <p:spPr>
          <a:xfrm>
            <a:off x="252321" y="1229271"/>
            <a:ext cx="402565" cy="48307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D959A13C-B0DB-0E9E-E44F-142F3440B0D8}"/>
              </a:ext>
            </a:extLst>
          </p:cNvPr>
          <p:cNvSpPr/>
          <p:nvPr/>
        </p:nvSpPr>
        <p:spPr>
          <a:xfrm>
            <a:off x="252322" y="891764"/>
            <a:ext cx="402565" cy="48307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16B47CD6-4AB2-4AC5-314C-306576325097}"/>
              </a:ext>
            </a:extLst>
          </p:cNvPr>
          <p:cNvCxnSpPr>
            <a:cxnSpLocks/>
          </p:cNvCxnSpPr>
          <p:nvPr/>
        </p:nvCxnSpPr>
        <p:spPr>
          <a:xfrm>
            <a:off x="2759417" y="4847183"/>
            <a:ext cx="2899511" cy="1010153"/>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2BF850BF-DCE4-B5C6-8C4A-8313300E471B}"/>
              </a:ext>
            </a:extLst>
          </p:cNvPr>
          <p:cNvCxnSpPr>
            <a:cxnSpLocks/>
          </p:cNvCxnSpPr>
          <p:nvPr/>
        </p:nvCxnSpPr>
        <p:spPr>
          <a:xfrm>
            <a:off x="2759417" y="5215243"/>
            <a:ext cx="2899511" cy="0"/>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C529D40F-3787-5655-9BA0-910E3BBD1C04}"/>
              </a:ext>
            </a:extLst>
          </p:cNvPr>
          <p:cNvCxnSpPr>
            <a:cxnSpLocks/>
          </p:cNvCxnSpPr>
          <p:nvPr/>
        </p:nvCxnSpPr>
        <p:spPr>
          <a:xfrm flipV="1">
            <a:off x="2759417" y="4847183"/>
            <a:ext cx="2899511" cy="701614"/>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163900AE-9622-1D37-3DC9-8E44A119D3B9}"/>
              </a:ext>
            </a:extLst>
          </p:cNvPr>
          <p:cNvCxnSpPr>
            <a:cxnSpLocks/>
          </p:cNvCxnSpPr>
          <p:nvPr/>
        </p:nvCxnSpPr>
        <p:spPr>
          <a:xfrm flipV="1">
            <a:off x="2759417" y="5486400"/>
            <a:ext cx="2899511" cy="370936"/>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688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3" end="13"/>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xEl>
                                              <p:pRg st="14" end="14"/>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
                                            <p:txEl>
                                              <p:pRg st="15" end="15"/>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
                                            <p:txEl>
                                              <p:pRg st="16" end="16"/>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
                                            <p:txEl>
                                              <p:pRg st="17" end="17"/>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C5EE1D-BF56-7C6F-CADA-270F5358FD37}"/>
              </a:ext>
            </a:extLst>
          </p:cNvPr>
          <p:cNvSpPr txBox="1"/>
          <p:nvPr/>
        </p:nvSpPr>
        <p:spPr>
          <a:xfrm>
            <a:off x="102325" y="12057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5" name="Picture 4">
            <a:extLst>
              <a:ext uri="{FF2B5EF4-FFF2-40B4-BE49-F238E27FC236}">
                <a16:creationId xmlns:a16="http://schemas.microsoft.com/office/drawing/2014/main" id="{48EE7987-AD07-7ECB-4D2B-A90139708DB5}"/>
              </a:ext>
            </a:extLst>
          </p:cNvPr>
          <p:cNvPicPr>
            <a:picLocks noChangeAspect="1"/>
          </p:cNvPicPr>
          <p:nvPr/>
        </p:nvPicPr>
        <p:blipFill>
          <a:blip r:embed="rId2"/>
          <a:stretch>
            <a:fillRect/>
          </a:stretch>
        </p:blipFill>
        <p:spPr>
          <a:xfrm>
            <a:off x="2020088" y="240614"/>
            <a:ext cx="4075911" cy="880845"/>
          </a:xfrm>
          <a:prstGeom prst="rect">
            <a:avLst/>
          </a:prstGeom>
        </p:spPr>
      </p:pic>
      <p:pic>
        <p:nvPicPr>
          <p:cNvPr id="11" name="Picture 10">
            <a:extLst>
              <a:ext uri="{FF2B5EF4-FFF2-40B4-BE49-F238E27FC236}">
                <a16:creationId xmlns:a16="http://schemas.microsoft.com/office/drawing/2014/main" id="{7D698F3E-207A-4C44-02E8-91EE39F84568}"/>
              </a:ext>
            </a:extLst>
          </p:cNvPr>
          <p:cNvPicPr>
            <a:picLocks noChangeAspect="1"/>
          </p:cNvPicPr>
          <p:nvPr/>
        </p:nvPicPr>
        <p:blipFill>
          <a:blip r:embed="rId3"/>
          <a:stretch>
            <a:fillRect/>
          </a:stretch>
        </p:blipFill>
        <p:spPr>
          <a:xfrm>
            <a:off x="194554" y="370181"/>
            <a:ext cx="1800476" cy="466790"/>
          </a:xfrm>
          <a:prstGeom prst="rect">
            <a:avLst/>
          </a:prstGeom>
        </p:spPr>
      </p:pic>
      <p:sp>
        <p:nvSpPr>
          <p:cNvPr id="6" name="TextBox 5">
            <a:extLst>
              <a:ext uri="{FF2B5EF4-FFF2-40B4-BE49-F238E27FC236}">
                <a16:creationId xmlns:a16="http://schemas.microsoft.com/office/drawing/2014/main" id="{934CA424-DD6C-DE91-BFA4-914BC7FDAC17}"/>
              </a:ext>
            </a:extLst>
          </p:cNvPr>
          <p:cNvSpPr txBox="1"/>
          <p:nvPr/>
        </p:nvSpPr>
        <p:spPr>
          <a:xfrm>
            <a:off x="821682" y="1121459"/>
            <a:ext cx="10548634" cy="3597523"/>
          </a:xfrm>
          <a:prstGeom prst="rect">
            <a:avLst/>
          </a:prstGeom>
          <a:noFill/>
        </p:spPr>
        <p:txBody>
          <a:bodyPr wrap="square">
            <a:spAutoFit/>
          </a:bodyPr>
          <a:lstStyle/>
          <a:p>
            <a:pPr>
              <a:lnSpc>
                <a:spcPct val="150000"/>
              </a:lnSpc>
            </a:pPr>
            <a:r>
              <a:rPr lang="en-GB" sz="2200" b="1" dirty="0">
                <a:solidFill>
                  <a:srgbClr val="EC1B24"/>
                </a:solidFill>
                <a:latin typeface="Arial" panose="020B0604020202020204" pitchFamily="34" charset="0"/>
              </a:rPr>
              <a:t>Use</a:t>
            </a:r>
            <a:r>
              <a:rPr lang="en-GB" sz="2200" b="1" dirty="0">
                <a:solidFill>
                  <a:srgbClr val="231F20"/>
                </a:solidFill>
                <a:latin typeface="Yu Gothic UI" panose="020B0500000000000000" pitchFamily="34" charset="-128"/>
              </a:rPr>
              <a:t> your graphic organizer to share sustainability </a:t>
            </a:r>
            <a:r>
              <a:rPr lang="en-GB" sz="2200" dirty="0">
                <a:solidFill>
                  <a:srgbClr val="231F20"/>
                </a:solidFill>
                <a:latin typeface="Yu Gothic UI" panose="020B0500000000000000" pitchFamily="34" charset="-128"/>
              </a:rPr>
              <a:t>plans with the rest of your group. In addition to your own ideas, </a:t>
            </a:r>
            <a:r>
              <a:rPr lang="en-GB" sz="2200" b="1" dirty="0">
                <a:solidFill>
                  <a:srgbClr val="EC1B24"/>
                </a:solidFill>
                <a:latin typeface="Arial" panose="020B0604020202020204" pitchFamily="34" charset="0"/>
              </a:rPr>
              <a:t>record</a:t>
            </a:r>
            <a:r>
              <a:rPr lang="en-GB" sz="2200" b="1" dirty="0">
                <a:solidFill>
                  <a:srgbClr val="231F20"/>
                </a:solidFill>
                <a:latin typeface="Yu Gothic UI" panose="020B0500000000000000" pitchFamily="34" charset="-128"/>
              </a:rPr>
              <a:t> everyone’s ideas </a:t>
            </a:r>
            <a:r>
              <a:rPr lang="en-GB" sz="2200" dirty="0">
                <a:solidFill>
                  <a:srgbClr val="231F20"/>
                </a:solidFill>
                <a:latin typeface="Yu Gothic UI" panose="020B0500000000000000" pitchFamily="34" charset="-128"/>
              </a:rPr>
              <a:t>in the “Our Solution” column. What is similar and different about the solutions chosen to address </a:t>
            </a:r>
            <a:r>
              <a:rPr lang="en-US" sz="2200" dirty="0">
                <a:solidFill>
                  <a:srgbClr val="231F20"/>
                </a:solidFill>
                <a:latin typeface="Yu Gothic UI" panose="020B0500000000000000" pitchFamily="34" charset="-128"/>
              </a:rPr>
              <a:t>your sustainability challenges? </a:t>
            </a:r>
          </a:p>
          <a:p>
            <a:pPr>
              <a:lnSpc>
                <a:spcPct val="150000"/>
              </a:lnSpc>
            </a:pPr>
            <a:endParaRPr lang="en-GB" sz="2200" dirty="0">
              <a:solidFill>
                <a:srgbClr val="EC008B"/>
              </a:solidFill>
              <a:latin typeface="Calibri Light" panose="020F0302020204030204" pitchFamily="34" charset="0"/>
            </a:endParaRPr>
          </a:p>
          <a:p>
            <a:pPr>
              <a:lnSpc>
                <a:spcPct val="150000"/>
              </a:lnSpc>
            </a:pPr>
            <a:r>
              <a:rPr lang="en-GB" sz="2200" dirty="0">
                <a:solidFill>
                  <a:srgbClr val="EC008B"/>
                </a:solidFill>
                <a:latin typeface="Calibri Light" panose="020F0302020204030204" pitchFamily="34" charset="0"/>
              </a:rPr>
              <a:t>Possible answer: We all focused on reducing pollution through green transportation. Others talked about education. I think policy is the best solution.</a:t>
            </a:r>
            <a:endParaRPr lang="en-US" sz="2200" dirty="0"/>
          </a:p>
        </p:txBody>
      </p:sp>
    </p:spTree>
    <p:extLst>
      <p:ext uri="{BB962C8B-B14F-4D97-AF65-F5344CB8AC3E}">
        <p14:creationId xmlns:p14="http://schemas.microsoft.com/office/powerpoint/2010/main" val="359307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EC9377C-9D45-9986-2D78-3CD56735931C}"/>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58E1B20-B2D3-93CB-DD45-F36AD100674C}"/>
              </a:ext>
            </a:extLst>
          </p:cNvPr>
          <p:cNvSpPr txBox="1"/>
          <p:nvPr/>
        </p:nvSpPr>
        <p:spPr>
          <a:xfrm>
            <a:off x="2013775" y="1044924"/>
            <a:ext cx="7816769" cy="4370427"/>
          </a:xfrm>
          <a:custGeom>
            <a:avLst/>
            <a:gdLst>
              <a:gd name="connsiteX0" fmla="*/ 0 w 7816769"/>
              <a:gd name="connsiteY0" fmla="*/ 0 h 4370427"/>
              <a:gd name="connsiteX1" fmla="*/ 416894 w 7816769"/>
              <a:gd name="connsiteY1" fmla="*/ 0 h 4370427"/>
              <a:gd name="connsiteX2" fmla="*/ 1146459 w 7816769"/>
              <a:gd name="connsiteY2" fmla="*/ 0 h 4370427"/>
              <a:gd name="connsiteX3" fmla="*/ 1563354 w 7816769"/>
              <a:gd name="connsiteY3" fmla="*/ 0 h 4370427"/>
              <a:gd name="connsiteX4" fmla="*/ 1980248 w 7816769"/>
              <a:gd name="connsiteY4" fmla="*/ 0 h 4370427"/>
              <a:gd name="connsiteX5" fmla="*/ 2787981 w 7816769"/>
              <a:gd name="connsiteY5" fmla="*/ 0 h 4370427"/>
              <a:gd name="connsiteX6" fmla="*/ 3439378 w 7816769"/>
              <a:gd name="connsiteY6" fmla="*/ 0 h 4370427"/>
              <a:gd name="connsiteX7" fmla="*/ 3856273 w 7816769"/>
              <a:gd name="connsiteY7" fmla="*/ 0 h 4370427"/>
              <a:gd name="connsiteX8" fmla="*/ 4507670 w 7816769"/>
              <a:gd name="connsiteY8" fmla="*/ 0 h 4370427"/>
              <a:gd name="connsiteX9" fmla="*/ 5315403 w 7816769"/>
              <a:gd name="connsiteY9" fmla="*/ 0 h 4370427"/>
              <a:gd name="connsiteX10" fmla="*/ 5888633 w 7816769"/>
              <a:gd name="connsiteY10" fmla="*/ 0 h 4370427"/>
              <a:gd name="connsiteX11" fmla="*/ 6461862 w 7816769"/>
              <a:gd name="connsiteY11" fmla="*/ 0 h 4370427"/>
              <a:gd name="connsiteX12" fmla="*/ 7113260 w 7816769"/>
              <a:gd name="connsiteY12" fmla="*/ 0 h 4370427"/>
              <a:gd name="connsiteX13" fmla="*/ 7816769 w 7816769"/>
              <a:gd name="connsiteY13" fmla="*/ 0 h 4370427"/>
              <a:gd name="connsiteX14" fmla="*/ 7816769 w 7816769"/>
              <a:gd name="connsiteY14" fmla="*/ 668051 h 4370427"/>
              <a:gd name="connsiteX15" fmla="*/ 7816769 w 7816769"/>
              <a:gd name="connsiteY15" fmla="*/ 1379806 h 4370427"/>
              <a:gd name="connsiteX16" fmla="*/ 7816769 w 7816769"/>
              <a:gd name="connsiteY16" fmla="*/ 1960449 h 4370427"/>
              <a:gd name="connsiteX17" fmla="*/ 7816769 w 7816769"/>
              <a:gd name="connsiteY17" fmla="*/ 2497387 h 4370427"/>
              <a:gd name="connsiteX18" fmla="*/ 7816769 w 7816769"/>
              <a:gd name="connsiteY18" fmla="*/ 3121734 h 4370427"/>
              <a:gd name="connsiteX19" fmla="*/ 7816769 w 7816769"/>
              <a:gd name="connsiteY19" fmla="*/ 3789785 h 4370427"/>
              <a:gd name="connsiteX20" fmla="*/ 7816769 w 7816769"/>
              <a:gd name="connsiteY20" fmla="*/ 4370427 h 4370427"/>
              <a:gd name="connsiteX21" fmla="*/ 7087204 w 7816769"/>
              <a:gd name="connsiteY21" fmla="*/ 4370427 h 4370427"/>
              <a:gd name="connsiteX22" fmla="*/ 6513974 w 7816769"/>
              <a:gd name="connsiteY22" fmla="*/ 4370427 h 4370427"/>
              <a:gd name="connsiteX23" fmla="*/ 5940744 w 7816769"/>
              <a:gd name="connsiteY23" fmla="*/ 4370427 h 4370427"/>
              <a:gd name="connsiteX24" fmla="*/ 5367515 w 7816769"/>
              <a:gd name="connsiteY24" fmla="*/ 4370427 h 4370427"/>
              <a:gd name="connsiteX25" fmla="*/ 4794285 w 7816769"/>
              <a:gd name="connsiteY25" fmla="*/ 4370427 h 4370427"/>
              <a:gd name="connsiteX26" fmla="*/ 4064720 w 7816769"/>
              <a:gd name="connsiteY26" fmla="*/ 4370427 h 4370427"/>
              <a:gd name="connsiteX27" fmla="*/ 3413322 w 7816769"/>
              <a:gd name="connsiteY27" fmla="*/ 4370427 h 4370427"/>
              <a:gd name="connsiteX28" fmla="*/ 2996428 w 7816769"/>
              <a:gd name="connsiteY28" fmla="*/ 4370427 h 4370427"/>
              <a:gd name="connsiteX29" fmla="*/ 2423198 w 7816769"/>
              <a:gd name="connsiteY29" fmla="*/ 4370427 h 4370427"/>
              <a:gd name="connsiteX30" fmla="*/ 1693633 w 7816769"/>
              <a:gd name="connsiteY30" fmla="*/ 4370427 h 4370427"/>
              <a:gd name="connsiteX31" fmla="*/ 1198571 w 7816769"/>
              <a:gd name="connsiteY31" fmla="*/ 4370427 h 4370427"/>
              <a:gd name="connsiteX32" fmla="*/ 0 w 7816769"/>
              <a:gd name="connsiteY32" fmla="*/ 4370427 h 4370427"/>
              <a:gd name="connsiteX33" fmla="*/ 0 w 7816769"/>
              <a:gd name="connsiteY33" fmla="*/ 3658672 h 4370427"/>
              <a:gd name="connsiteX34" fmla="*/ 0 w 7816769"/>
              <a:gd name="connsiteY34" fmla="*/ 2946916 h 4370427"/>
              <a:gd name="connsiteX35" fmla="*/ 0 w 7816769"/>
              <a:gd name="connsiteY35" fmla="*/ 2453683 h 4370427"/>
              <a:gd name="connsiteX36" fmla="*/ 0 w 7816769"/>
              <a:gd name="connsiteY36" fmla="*/ 1829336 h 4370427"/>
              <a:gd name="connsiteX37" fmla="*/ 0 w 7816769"/>
              <a:gd name="connsiteY37" fmla="*/ 1292398 h 4370427"/>
              <a:gd name="connsiteX38" fmla="*/ 0 w 7816769"/>
              <a:gd name="connsiteY38" fmla="*/ 755460 h 4370427"/>
              <a:gd name="connsiteX39" fmla="*/ 0 w 7816769"/>
              <a:gd name="connsiteY39" fmla="*/ 0 h 437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16769" h="4370427" fill="none" extrusionOk="0">
                <a:moveTo>
                  <a:pt x="0" y="0"/>
                </a:moveTo>
                <a:cubicBezTo>
                  <a:pt x="89080" y="-13302"/>
                  <a:pt x="270811" y="2381"/>
                  <a:pt x="416894" y="0"/>
                </a:cubicBezTo>
                <a:cubicBezTo>
                  <a:pt x="562977" y="-2381"/>
                  <a:pt x="889388" y="-494"/>
                  <a:pt x="1146459" y="0"/>
                </a:cubicBezTo>
                <a:cubicBezTo>
                  <a:pt x="1403530" y="494"/>
                  <a:pt x="1385799" y="-14758"/>
                  <a:pt x="1563354" y="0"/>
                </a:cubicBezTo>
                <a:cubicBezTo>
                  <a:pt x="1740910" y="14758"/>
                  <a:pt x="1837890" y="19507"/>
                  <a:pt x="1980248" y="0"/>
                </a:cubicBezTo>
                <a:cubicBezTo>
                  <a:pt x="2122606" y="-19507"/>
                  <a:pt x="2386287" y="-3832"/>
                  <a:pt x="2787981" y="0"/>
                </a:cubicBezTo>
                <a:cubicBezTo>
                  <a:pt x="3189675" y="3832"/>
                  <a:pt x="3143338" y="12395"/>
                  <a:pt x="3439378" y="0"/>
                </a:cubicBezTo>
                <a:cubicBezTo>
                  <a:pt x="3735418" y="-12395"/>
                  <a:pt x="3713977" y="4205"/>
                  <a:pt x="3856273" y="0"/>
                </a:cubicBezTo>
                <a:cubicBezTo>
                  <a:pt x="3998569" y="-4205"/>
                  <a:pt x="4249194" y="18814"/>
                  <a:pt x="4507670" y="0"/>
                </a:cubicBezTo>
                <a:cubicBezTo>
                  <a:pt x="4766146" y="-18814"/>
                  <a:pt x="4992543" y="28314"/>
                  <a:pt x="5315403" y="0"/>
                </a:cubicBezTo>
                <a:cubicBezTo>
                  <a:pt x="5638263" y="-28314"/>
                  <a:pt x="5755008" y="-22460"/>
                  <a:pt x="5888633" y="0"/>
                </a:cubicBezTo>
                <a:cubicBezTo>
                  <a:pt x="6022258" y="22460"/>
                  <a:pt x="6281042" y="-9778"/>
                  <a:pt x="6461862" y="0"/>
                </a:cubicBezTo>
                <a:cubicBezTo>
                  <a:pt x="6642682" y="9778"/>
                  <a:pt x="6792221" y="10492"/>
                  <a:pt x="7113260" y="0"/>
                </a:cubicBezTo>
                <a:cubicBezTo>
                  <a:pt x="7434299" y="-10492"/>
                  <a:pt x="7662904" y="-14915"/>
                  <a:pt x="7816769" y="0"/>
                </a:cubicBezTo>
                <a:cubicBezTo>
                  <a:pt x="7842539" y="240554"/>
                  <a:pt x="7830165" y="419860"/>
                  <a:pt x="7816769" y="668051"/>
                </a:cubicBezTo>
                <a:cubicBezTo>
                  <a:pt x="7803373" y="916242"/>
                  <a:pt x="7829671" y="1063484"/>
                  <a:pt x="7816769" y="1379806"/>
                </a:cubicBezTo>
                <a:cubicBezTo>
                  <a:pt x="7803867" y="1696129"/>
                  <a:pt x="7822405" y="1782551"/>
                  <a:pt x="7816769" y="1960449"/>
                </a:cubicBezTo>
                <a:cubicBezTo>
                  <a:pt x="7811133" y="2138347"/>
                  <a:pt x="7801085" y="2380140"/>
                  <a:pt x="7816769" y="2497387"/>
                </a:cubicBezTo>
                <a:cubicBezTo>
                  <a:pt x="7832453" y="2614634"/>
                  <a:pt x="7801759" y="2857351"/>
                  <a:pt x="7816769" y="3121734"/>
                </a:cubicBezTo>
                <a:cubicBezTo>
                  <a:pt x="7831779" y="3386117"/>
                  <a:pt x="7805522" y="3505555"/>
                  <a:pt x="7816769" y="3789785"/>
                </a:cubicBezTo>
                <a:cubicBezTo>
                  <a:pt x="7828016" y="4074015"/>
                  <a:pt x="7832083" y="4081397"/>
                  <a:pt x="7816769" y="4370427"/>
                </a:cubicBezTo>
                <a:cubicBezTo>
                  <a:pt x="7636799" y="4382765"/>
                  <a:pt x="7326087" y="4390113"/>
                  <a:pt x="7087204" y="4370427"/>
                </a:cubicBezTo>
                <a:cubicBezTo>
                  <a:pt x="6848322" y="4350741"/>
                  <a:pt x="6665615" y="4346629"/>
                  <a:pt x="6513974" y="4370427"/>
                </a:cubicBezTo>
                <a:cubicBezTo>
                  <a:pt x="6362333" y="4394226"/>
                  <a:pt x="6172510" y="4347637"/>
                  <a:pt x="5940744" y="4370427"/>
                </a:cubicBezTo>
                <a:cubicBezTo>
                  <a:pt x="5708978" y="4393218"/>
                  <a:pt x="5511158" y="4370881"/>
                  <a:pt x="5367515" y="4370427"/>
                </a:cubicBezTo>
                <a:cubicBezTo>
                  <a:pt x="5223872" y="4369973"/>
                  <a:pt x="5071678" y="4386047"/>
                  <a:pt x="4794285" y="4370427"/>
                </a:cubicBezTo>
                <a:cubicBezTo>
                  <a:pt x="4516892" y="4354808"/>
                  <a:pt x="4352182" y="4351259"/>
                  <a:pt x="4064720" y="4370427"/>
                </a:cubicBezTo>
                <a:cubicBezTo>
                  <a:pt x="3777259" y="4389595"/>
                  <a:pt x="3558339" y="4393965"/>
                  <a:pt x="3413322" y="4370427"/>
                </a:cubicBezTo>
                <a:cubicBezTo>
                  <a:pt x="3268305" y="4346889"/>
                  <a:pt x="3168179" y="4382185"/>
                  <a:pt x="2996428" y="4370427"/>
                </a:cubicBezTo>
                <a:cubicBezTo>
                  <a:pt x="2824677" y="4358669"/>
                  <a:pt x="2662674" y="4368379"/>
                  <a:pt x="2423198" y="4370427"/>
                </a:cubicBezTo>
                <a:cubicBezTo>
                  <a:pt x="2183722" y="4372476"/>
                  <a:pt x="1860934" y="4347749"/>
                  <a:pt x="1693633" y="4370427"/>
                </a:cubicBezTo>
                <a:cubicBezTo>
                  <a:pt x="1526332" y="4393105"/>
                  <a:pt x="1324379" y="4386861"/>
                  <a:pt x="1198571" y="4370427"/>
                </a:cubicBezTo>
                <a:cubicBezTo>
                  <a:pt x="1072763" y="4353993"/>
                  <a:pt x="355624" y="4340698"/>
                  <a:pt x="0" y="4370427"/>
                </a:cubicBezTo>
                <a:cubicBezTo>
                  <a:pt x="-33987" y="4077290"/>
                  <a:pt x="-20138" y="3861964"/>
                  <a:pt x="0" y="3658672"/>
                </a:cubicBezTo>
                <a:cubicBezTo>
                  <a:pt x="20138" y="3455381"/>
                  <a:pt x="19582" y="3277292"/>
                  <a:pt x="0" y="2946916"/>
                </a:cubicBezTo>
                <a:cubicBezTo>
                  <a:pt x="-19582" y="2616540"/>
                  <a:pt x="-18341" y="2624043"/>
                  <a:pt x="0" y="2453683"/>
                </a:cubicBezTo>
                <a:cubicBezTo>
                  <a:pt x="18341" y="2283323"/>
                  <a:pt x="25939" y="2011663"/>
                  <a:pt x="0" y="1829336"/>
                </a:cubicBezTo>
                <a:cubicBezTo>
                  <a:pt x="-25939" y="1647009"/>
                  <a:pt x="2039" y="1473664"/>
                  <a:pt x="0" y="1292398"/>
                </a:cubicBezTo>
                <a:cubicBezTo>
                  <a:pt x="-2039" y="1111132"/>
                  <a:pt x="-14893" y="866465"/>
                  <a:pt x="0" y="755460"/>
                </a:cubicBezTo>
                <a:cubicBezTo>
                  <a:pt x="14893" y="644455"/>
                  <a:pt x="25496" y="369732"/>
                  <a:pt x="0" y="0"/>
                </a:cubicBezTo>
                <a:close/>
              </a:path>
              <a:path w="7816769" h="4370427" stroke="0" extrusionOk="0">
                <a:moveTo>
                  <a:pt x="0" y="0"/>
                </a:moveTo>
                <a:cubicBezTo>
                  <a:pt x="220941" y="21772"/>
                  <a:pt x="394927" y="6917"/>
                  <a:pt x="573230" y="0"/>
                </a:cubicBezTo>
                <a:cubicBezTo>
                  <a:pt x="751533" y="-6917"/>
                  <a:pt x="874254" y="1198"/>
                  <a:pt x="990124" y="0"/>
                </a:cubicBezTo>
                <a:cubicBezTo>
                  <a:pt x="1105994" y="-1198"/>
                  <a:pt x="1610586" y="18235"/>
                  <a:pt x="1797857" y="0"/>
                </a:cubicBezTo>
                <a:cubicBezTo>
                  <a:pt x="1985128" y="-18235"/>
                  <a:pt x="2161913" y="-927"/>
                  <a:pt x="2371087" y="0"/>
                </a:cubicBezTo>
                <a:cubicBezTo>
                  <a:pt x="2580261" y="927"/>
                  <a:pt x="2707173" y="-21304"/>
                  <a:pt x="2944316" y="0"/>
                </a:cubicBezTo>
                <a:cubicBezTo>
                  <a:pt x="3181459" y="21304"/>
                  <a:pt x="3357814" y="-32681"/>
                  <a:pt x="3752049" y="0"/>
                </a:cubicBezTo>
                <a:cubicBezTo>
                  <a:pt x="4146284" y="32681"/>
                  <a:pt x="4082221" y="12606"/>
                  <a:pt x="4247111" y="0"/>
                </a:cubicBezTo>
                <a:cubicBezTo>
                  <a:pt x="4412001" y="-12606"/>
                  <a:pt x="4841300" y="1353"/>
                  <a:pt x="5054844" y="0"/>
                </a:cubicBezTo>
                <a:cubicBezTo>
                  <a:pt x="5268388" y="-1353"/>
                  <a:pt x="5686410" y="36353"/>
                  <a:pt x="5862577" y="0"/>
                </a:cubicBezTo>
                <a:cubicBezTo>
                  <a:pt x="6038744" y="-36353"/>
                  <a:pt x="6202953" y="-16930"/>
                  <a:pt x="6513974" y="0"/>
                </a:cubicBezTo>
                <a:cubicBezTo>
                  <a:pt x="6824995" y="16930"/>
                  <a:pt x="7326820" y="-36305"/>
                  <a:pt x="7816769" y="0"/>
                </a:cubicBezTo>
                <a:cubicBezTo>
                  <a:pt x="7794037" y="125080"/>
                  <a:pt x="7822468" y="402379"/>
                  <a:pt x="7816769" y="580642"/>
                </a:cubicBezTo>
                <a:cubicBezTo>
                  <a:pt x="7811070" y="758905"/>
                  <a:pt x="7811716" y="947061"/>
                  <a:pt x="7816769" y="1073876"/>
                </a:cubicBezTo>
                <a:cubicBezTo>
                  <a:pt x="7821822" y="1200691"/>
                  <a:pt x="7840958" y="1414138"/>
                  <a:pt x="7816769" y="1698223"/>
                </a:cubicBezTo>
                <a:cubicBezTo>
                  <a:pt x="7792580" y="1982308"/>
                  <a:pt x="7843600" y="2085233"/>
                  <a:pt x="7816769" y="2322570"/>
                </a:cubicBezTo>
                <a:cubicBezTo>
                  <a:pt x="7789938" y="2559907"/>
                  <a:pt x="7802376" y="2749871"/>
                  <a:pt x="7816769" y="2946916"/>
                </a:cubicBezTo>
                <a:cubicBezTo>
                  <a:pt x="7831162" y="3143961"/>
                  <a:pt x="7832439" y="3445370"/>
                  <a:pt x="7816769" y="3614967"/>
                </a:cubicBezTo>
                <a:cubicBezTo>
                  <a:pt x="7801099" y="3784564"/>
                  <a:pt x="7843421" y="4193754"/>
                  <a:pt x="7816769" y="4370427"/>
                </a:cubicBezTo>
                <a:cubicBezTo>
                  <a:pt x="7462470" y="4378453"/>
                  <a:pt x="7419082" y="4352774"/>
                  <a:pt x="7087204" y="4370427"/>
                </a:cubicBezTo>
                <a:cubicBezTo>
                  <a:pt x="6755327" y="4388080"/>
                  <a:pt x="6784527" y="4350981"/>
                  <a:pt x="6592142" y="4370427"/>
                </a:cubicBezTo>
                <a:cubicBezTo>
                  <a:pt x="6399757" y="4389873"/>
                  <a:pt x="6158811" y="4345229"/>
                  <a:pt x="5784409" y="4370427"/>
                </a:cubicBezTo>
                <a:cubicBezTo>
                  <a:pt x="5410007" y="4395625"/>
                  <a:pt x="5361059" y="4373781"/>
                  <a:pt x="5133012" y="4370427"/>
                </a:cubicBezTo>
                <a:cubicBezTo>
                  <a:pt x="4904965" y="4367073"/>
                  <a:pt x="4818131" y="4384748"/>
                  <a:pt x="4637950" y="4370427"/>
                </a:cubicBezTo>
                <a:cubicBezTo>
                  <a:pt x="4457769" y="4356106"/>
                  <a:pt x="4285228" y="4386590"/>
                  <a:pt x="3986552" y="4370427"/>
                </a:cubicBezTo>
                <a:cubicBezTo>
                  <a:pt x="3687876" y="4354264"/>
                  <a:pt x="3681666" y="4368263"/>
                  <a:pt x="3569658" y="4370427"/>
                </a:cubicBezTo>
                <a:cubicBezTo>
                  <a:pt x="3457650" y="4372591"/>
                  <a:pt x="3278459" y="4386668"/>
                  <a:pt x="3152763" y="4370427"/>
                </a:cubicBezTo>
                <a:cubicBezTo>
                  <a:pt x="3027068" y="4354186"/>
                  <a:pt x="2757594" y="4340264"/>
                  <a:pt x="2501366" y="4370427"/>
                </a:cubicBezTo>
                <a:cubicBezTo>
                  <a:pt x="2245138" y="4400590"/>
                  <a:pt x="2236915" y="4348558"/>
                  <a:pt x="2006304" y="4370427"/>
                </a:cubicBezTo>
                <a:cubicBezTo>
                  <a:pt x="1775693" y="4392296"/>
                  <a:pt x="1443792" y="4377918"/>
                  <a:pt x="1276739" y="4370427"/>
                </a:cubicBezTo>
                <a:cubicBezTo>
                  <a:pt x="1109686" y="4362936"/>
                  <a:pt x="1021430" y="4351183"/>
                  <a:pt x="781677" y="4370427"/>
                </a:cubicBezTo>
                <a:cubicBezTo>
                  <a:pt x="541924" y="4389671"/>
                  <a:pt x="219190" y="4347924"/>
                  <a:pt x="0" y="4370427"/>
                </a:cubicBezTo>
                <a:cubicBezTo>
                  <a:pt x="-11096" y="4249804"/>
                  <a:pt x="-14359" y="4059740"/>
                  <a:pt x="0" y="3877193"/>
                </a:cubicBezTo>
                <a:cubicBezTo>
                  <a:pt x="14359" y="3694646"/>
                  <a:pt x="-11195" y="3508143"/>
                  <a:pt x="0" y="3340255"/>
                </a:cubicBezTo>
                <a:cubicBezTo>
                  <a:pt x="11195" y="3172367"/>
                  <a:pt x="-23684" y="2995899"/>
                  <a:pt x="0" y="2672204"/>
                </a:cubicBezTo>
                <a:cubicBezTo>
                  <a:pt x="23684" y="2348509"/>
                  <a:pt x="10215" y="2254473"/>
                  <a:pt x="0" y="1960449"/>
                </a:cubicBezTo>
                <a:cubicBezTo>
                  <a:pt x="-10215" y="1666426"/>
                  <a:pt x="23129" y="1584026"/>
                  <a:pt x="0" y="1379806"/>
                </a:cubicBezTo>
                <a:cubicBezTo>
                  <a:pt x="-23129" y="1175586"/>
                  <a:pt x="-27118" y="1021355"/>
                  <a:pt x="0" y="668051"/>
                </a:cubicBezTo>
                <a:cubicBezTo>
                  <a:pt x="27118" y="314747"/>
                  <a:pt x="11275" y="219802"/>
                  <a:pt x="0" y="0"/>
                </a:cubicBezTo>
                <a:close/>
              </a:path>
            </a:pathLst>
          </a:custGeom>
          <a:solidFill>
            <a:schemeClr val="bg1"/>
          </a:solidFill>
          <a:ln w="63500">
            <a:solidFill>
              <a:srgbClr val="0070C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E" sz="6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E" sz="4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Lesson 1</a:t>
            </a:r>
          </a:p>
          <a:p>
            <a:pPr algn="ctr">
              <a:defRPr/>
            </a:pPr>
            <a:r>
              <a:rPr lang="en-US" sz="4800" b="1" dirty="0">
                <a:solidFill>
                  <a:srgbClr val="231F20"/>
                </a:solidFill>
                <a:latin typeface="Segoe UI Semibold" panose="020B0702040204020203" pitchFamily="34" charset="0"/>
              </a:rPr>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74126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F9E759-7897-B397-9B19-039D8C582C19}"/>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F1EA3A56-E890-A9D1-0E1B-55D19E39FC6B}"/>
              </a:ext>
            </a:extLst>
          </p:cNvPr>
          <p:cNvSpPr txBox="1"/>
          <p:nvPr/>
        </p:nvSpPr>
        <p:spPr>
          <a:xfrm>
            <a:off x="434590" y="390943"/>
            <a:ext cx="11372223" cy="3724096"/>
          </a:xfrm>
          <a:prstGeom prst="rect">
            <a:avLst/>
          </a:prstGeom>
          <a:noFill/>
        </p:spPr>
        <p:txBody>
          <a:bodyPr wrap="square">
            <a:spAutoFit/>
          </a:bodyPr>
          <a:lstStyle/>
          <a:p>
            <a:pPr algn="l">
              <a:lnSpc>
                <a:spcPct val="150000"/>
              </a:lnSpc>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Essential Question: </a:t>
            </a:r>
          </a:p>
          <a:p>
            <a:pPr>
              <a:lnSpc>
                <a:spcPct val="150000"/>
              </a:lnSpc>
            </a:pPr>
            <a:r>
              <a:rPr lang="en-GB" sz="2800" dirty="0">
                <a:solidFill>
                  <a:prstClr val="black"/>
                </a:solidFill>
                <a:latin typeface="Calibri" panose="020F0502020204030204" pitchFamily="34" charset="0"/>
                <a:ea typeface="Calibri" panose="020F0502020204030204" pitchFamily="34" charset="0"/>
                <a:cs typeface="Calibri" panose="020F0502020204030204" pitchFamily="34" charset="0"/>
              </a:rPr>
              <a:t>How can sustainable practices lead to a healthier planet?</a:t>
            </a:r>
          </a:p>
          <a:p>
            <a:pPr>
              <a:lnSpc>
                <a:spcPct val="150000"/>
              </a:lnSpc>
            </a:pPr>
            <a:endParaRPr kumimoji="0" lang="en-GB" sz="2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a:lnSpc>
                <a:spcPct val="150000"/>
              </a:lnSpc>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Objectives:</a:t>
            </a:r>
          </a:p>
          <a:p>
            <a:r>
              <a:rPr lang="en-GB" sz="2800" dirty="0">
                <a:solidFill>
                  <a:srgbClr val="000000"/>
                </a:solidFill>
                <a:latin typeface="Calibri" panose="020F0502020204030204" pitchFamily="34" charset="0"/>
                <a:ea typeface="Calibri" panose="020F0502020204030204" pitchFamily="34" charset="0"/>
                <a:cs typeface="Calibri" panose="020F0502020204030204" pitchFamily="34" charset="0"/>
              </a:rPr>
              <a:t>• Describe sustainable practices.</a:t>
            </a:r>
          </a:p>
          <a:p>
            <a:r>
              <a:rPr lang="en-GB" sz="2800" dirty="0">
                <a:solidFill>
                  <a:srgbClr val="000000"/>
                </a:solidFill>
                <a:latin typeface="Calibri" panose="020F0502020204030204" pitchFamily="34" charset="0"/>
                <a:ea typeface="Calibri" panose="020F0502020204030204" pitchFamily="34" charset="0"/>
                <a:cs typeface="Calibri" panose="020F0502020204030204" pitchFamily="34" charset="0"/>
              </a:rPr>
              <a:t>• Explain how sustainable practices impact the planet.</a:t>
            </a:r>
            <a:endParaRPr lang="en-GB" sz="48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9573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D04EAB3-0047-FB7B-36E5-43A264D8BBF0}"/>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E27C1BAC-DF9D-CE8D-39B1-773237C120E1}"/>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Theme Vocabulary</a:t>
            </a:r>
          </a:p>
        </p:txBody>
      </p:sp>
      <p:sp>
        <p:nvSpPr>
          <p:cNvPr id="3" name="TextBox 2">
            <a:extLst>
              <a:ext uri="{FF2B5EF4-FFF2-40B4-BE49-F238E27FC236}">
                <a16:creationId xmlns:a16="http://schemas.microsoft.com/office/drawing/2014/main" id="{D081BA37-F946-625B-2FEE-69E2A6124376}"/>
              </a:ext>
            </a:extLst>
          </p:cNvPr>
          <p:cNvSpPr txBox="1"/>
          <p:nvPr/>
        </p:nvSpPr>
        <p:spPr>
          <a:xfrm>
            <a:off x="562764" y="1147879"/>
            <a:ext cx="6097554" cy="5196166"/>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agroecology </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biodiversity </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biodiversity</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conservation </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green building standards</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green transportation </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renewable energy</a:t>
            </a:r>
          </a:p>
          <a:p>
            <a:pPr marL="457200" indent="-457200">
              <a:lnSpc>
                <a:spcPct val="150000"/>
              </a:lnSpc>
              <a:buFont typeface="Arial" panose="020B0604020202020204" pitchFamily="34" charset="0"/>
              <a:buChar char="•"/>
            </a:pPr>
            <a:r>
              <a:rPr lang="en-GB" sz="2800" dirty="0">
                <a:latin typeface="Calibri" panose="020F0502020204030204" pitchFamily="34" charset="0"/>
                <a:ea typeface="Calibri" panose="020F0502020204030204" pitchFamily="34" charset="0"/>
                <a:cs typeface="Calibri" panose="020F0502020204030204" pitchFamily="34" charset="0"/>
              </a:rPr>
              <a:t>sustainable agriculture</a:t>
            </a:r>
          </a:p>
        </p:txBody>
      </p:sp>
    </p:spTree>
    <p:extLst>
      <p:ext uri="{BB962C8B-B14F-4D97-AF65-F5344CB8AC3E}">
        <p14:creationId xmlns:p14="http://schemas.microsoft.com/office/powerpoint/2010/main" val="186289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FEADE-D482-35D0-89F5-386E2C3C7EF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B6AAF92-6FA2-43F2-A355-A8FB34497874}"/>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822E9664-A121-62C6-DA7E-2E3C4E4F5992}"/>
              </a:ext>
            </a:extLst>
          </p:cNvPr>
          <p:cNvSpPr txBox="1"/>
          <p:nvPr/>
        </p:nvSpPr>
        <p:spPr>
          <a:xfrm>
            <a:off x="209909" y="906339"/>
            <a:ext cx="11783683" cy="2254143"/>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dirty="0"/>
              <a:t>Luxembourg promotes non-fossil fuel cars, free public transport, bike-friendly roads, and electric car charging.</a:t>
            </a:r>
          </a:p>
          <a:p>
            <a:pPr marL="457200" indent="-457200">
              <a:lnSpc>
                <a:spcPct val="150000"/>
              </a:lnSpc>
              <a:buFont typeface="Arial" panose="020B0604020202020204" pitchFamily="34" charset="0"/>
              <a:buChar char="•"/>
            </a:pPr>
            <a:r>
              <a:rPr lang="en-GB" sz="2400" dirty="0"/>
              <a:t>Cut emissions by 55% by 2030 to reduce traffic pollution and combat climate change.</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3DB22FC-056D-B334-3BEE-F05478966E44}"/>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Green Transportation Policies: Luxembourg </a:t>
            </a:r>
          </a:p>
        </p:txBody>
      </p:sp>
      <p:pic>
        <p:nvPicPr>
          <p:cNvPr id="6" name="Picture 5">
            <a:extLst>
              <a:ext uri="{FF2B5EF4-FFF2-40B4-BE49-F238E27FC236}">
                <a16:creationId xmlns:a16="http://schemas.microsoft.com/office/drawing/2014/main" id="{A329C137-C06E-5965-CB41-B806EAF1E86C}"/>
              </a:ext>
            </a:extLst>
          </p:cNvPr>
          <p:cNvPicPr>
            <a:picLocks noChangeAspect="1"/>
          </p:cNvPicPr>
          <p:nvPr/>
        </p:nvPicPr>
        <p:blipFill>
          <a:blip r:embed="rId2"/>
          <a:stretch>
            <a:fillRect/>
          </a:stretch>
        </p:blipFill>
        <p:spPr>
          <a:xfrm>
            <a:off x="4287908" y="4244196"/>
            <a:ext cx="3616184" cy="2411741"/>
          </a:xfrm>
          <a:prstGeom prst="rect">
            <a:avLst/>
          </a:prstGeom>
        </p:spPr>
      </p:pic>
    </p:spTree>
    <p:extLst>
      <p:ext uri="{BB962C8B-B14F-4D97-AF65-F5344CB8AC3E}">
        <p14:creationId xmlns:p14="http://schemas.microsoft.com/office/powerpoint/2010/main" val="176465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2E2D1D9-686C-3846-F498-4FE7B2A57CDF}"/>
              </a:ext>
            </a:extLst>
          </p:cNvPr>
          <p:cNvSpPr txBox="1"/>
          <p:nvPr/>
        </p:nvSpPr>
        <p:spPr>
          <a:xfrm>
            <a:off x="102325" y="12057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4" name="Picture 3">
            <a:extLst>
              <a:ext uri="{FF2B5EF4-FFF2-40B4-BE49-F238E27FC236}">
                <a16:creationId xmlns:a16="http://schemas.microsoft.com/office/drawing/2014/main" id="{A4291B0F-23E7-750A-7BF9-39D5C66BFF55}"/>
              </a:ext>
            </a:extLst>
          </p:cNvPr>
          <p:cNvPicPr>
            <a:picLocks noChangeAspect="1"/>
          </p:cNvPicPr>
          <p:nvPr/>
        </p:nvPicPr>
        <p:blipFill>
          <a:blip r:embed="rId2"/>
          <a:stretch>
            <a:fillRect/>
          </a:stretch>
        </p:blipFill>
        <p:spPr>
          <a:xfrm>
            <a:off x="209891" y="229498"/>
            <a:ext cx="4075911" cy="880845"/>
          </a:xfrm>
          <a:prstGeom prst="rect">
            <a:avLst/>
          </a:prstGeom>
        </p:spPr>
      </p:pic>
      <p:pic>
        <p:nvPicPr>
          <p:cNvPr id="5" name="Picture 4">
            <a:extLst>
              <a:ext uri="{FF2B5EF4-FFF2-40B4-BE49-F238E27FC236}">
                <a16:creationId xmlns:a16="http://schemas.microsoft.com/office/drawing/2014/main" id="{68B82F48-B4D8-9064-82A3-6CA333752248}"/>
              </a:ext>
            </a:extLst>
          </p:cNvPr>
          <p:cNvPicPr>
            <a:picLocks noChangeAspect="1"/>
          </p:cNvPicPr>
          <p:nvPr/>
        </p:nvPicPr>
        <p:blipFill>
          <a:blip r:embed="rId3"/>
          <a:stretch>
            <a:fillRect/>
          </a:stretch>
        </p:blipFill>
        <p:spPr>
          <a:xfrm>
            <a:off x="245613" y="1002958"/>
            <a:ext cx="2527177" cy="408153"/>
          </a:xfrm>
          <a:prstGeom prst="rect">
            <a:avLst/>
          </a:prstGeom>
        </p:spPr>
      </p:pic>
      <p:sp>
        <p:nvSpPr>
          <p:cNvPr id="6" name="TextBox 5">
            <a:extLst>
              <a:ext uri="{FF2B5EF4-FFF2-40B4-BE49-F238E27FC236}">
                <a16:creationId xmlns:a16="http://schemas.microsoft.com/office/drawing/2014/main" id="{D0DA3AC6-195F-BE3E-4783-D63831FF1BFB}"/>
              </a:ext>
            </a:extLst>
          </p:cNvPr>
          <p:cNvSpPr txBox="1"/>
          <p:nvPr/>
        </p:nvSpPr>
        <p:spPr>
          <a:xfrm>
            <a:off x="1171394" y="1803463"/>
            <a:ext cx="9849209" cy="2029402"/>
          </a:xfrm>
          <a:prstGeom prst="rect">
            <a:avLst/>
          </a:prstGeom>
          <a:noFill/>
        </p:spPr>
        <p:txBody>
          <a:bodyPr wrap="square">
            <a:spAutoFit/>
          </a:bodyPr>
          <a:lstStyle/>
          <a:p>
            <a:pPr>
              <a:lnSpc>
                <a:spcPct val="200000"/>
              </a:lnSpc>
            </a:pPr>
            <a:r>
              <a:rPr lang="en-US" sz="2200" b="1" dirty="0">
                <a:solidFill>
                  <a:srgbClr val="EC1B24"/>
                </a:solidFill>
                <a:latin typeface="Arial" panose="020B0604020202020204" pitchFamily="34" charset="0"/>
              </a:rPr>
              <a:t>Research</a:t>
            </a:r>
            <a:r>
              <a:rPr lang="en-US" sz="2200" b="1" dirty="0">
                <a:solidFill>
                  <a:srgbClr val="231F20"/>
                </a:solidFill>
                <a:latin typeface="Yu Gothic UI" panose="020B0500000000000000" pitchFamily="34" charset="-128"/>
              </a:rPr>
              <a:t> the geography of </a:t>
            </a:r>
            <a:r>
              <a:rPr lang="en-US" sz="2200" dirty="0">
                <a:solidFill>
                  <a:srgbClr val="231F20"/>
                </a:solidFill>
                <a:latin typeface="Yu Gothic UI" panose="020B0500000000000000" pitchFamily="34" charset="-128"/>
              </a:rPr>
              <a:t>your assigned community. </a:t>
            </a:r>
            <a:r>
              <a:rPr lang="en-US" sz="2200" b="1" dirty="0">
                <a:solidFill>
                  <a:srgbClr val="EC1B24"/>
                </a:solidFill>
                <a:latin typeface="Arial" panose="020B0604020202020204" pitchFamily="34" charset="0"/>
              </a:rPr>
              <a:t>Think</a:t>
            </a:r>
            <a:r>
              <a:rPr lang="en-US" sz="2200" b="1" dirty="0">
                <a:solidFill>
                  <a:srgbClr val="231F20"/>
                </a:solidFill>
                <a:latin typeface="Yu Gothic UI" panose="020B0500000000000000" pitchFamily="34" charset="-128"/>
              </a:rPr>
              <a:t> about its geography </a:t>
            </a:r>
            <a:r>
              <a:rPr lang="en-GB" sz="2200" dirty="0">
                <a:solidFill>
                  <a:srgbClr val="231F20"/>
                </a:solidFill>
                <a:latin typeface="Yu Gothic UI" panose="020B0500000000000000" pitchFamily="34" charset="-128"/>
              </a:rPr>
              <a:t>and how people live. What natural resources are in the </a:t>
            </a:r>
            <a:r>
              <a:rPr lang="en-US" sz="2200" dirty="0">
                <a:solidFill>
                  <a:srgbClr val="231F20"/>
                </a:solidFill>
                <a:latin typeface="Yu Gothic UI" panose="020B0500000000000000" pitchFamily="34" charset="-128"/>
              </a:rPr>
              <a:t>community? Where do most people live? What challenges might they face?</a:t>
            </a:r>
            <a:endParaRPr lang="en-US" sz="2200" dirty="0"/>
          </a:p>
        </p:txBody>
      </p:sp>
    </p:spTree>
    <p:extLst>
      <p:ext uri="{BB962C8B-B14F-4D97-AF65-F5344CB8AC3E}">
        <p14:creationId xmlns:p14="http://schemas.microsoft.com/office/powerpoint/2010/main" val="129887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E744B-A6A1-86BB-1B78-B81FF58010E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A2DD880-EA2F-2387-5613-0EFF36592A61}"/>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F29B3541-B849-183C-12A9-D310F5DB6AAD}"/>
              </a:ext>
            </a:extLst>
          </p:cNvPr>
          <p:cNvSpPr txBox="1"/>
          <p:nvPr/>
        </p:nvSpPr>
        <p:spPr>
          <a:xfrm>
            <a:off x="209909" y="906339"/>
            <a:ext cx="11783683" cy="2254143"/>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b="1" dirty="0"/>
              <a:t>Renewable Energy Policies</a:t>
            </a:r>
            <a:r>
              <a:rPr lang="en-GB" sz="2400" dirty="0"/>
              <a:t>: All buses use renewable energy by 2025; trains switched to green energy in 2017.</a:t>
            </a:r>
          </a:p>
          <a:p>
            <a:pPr marL="457200" indent="-457200">
              <a:lnSpc>
                <a:spcPct val="150000"/>
              </a:lnSpc>
              <a:buFont typeface="Arial" panose="020B0604020202020204" pitchFamily="34" charset="0"/>
              <a:buChar char="•"/>
            </a:pPr>
            <a:r>
              <a:rPr lang="en-GB" sz="2400" b="1" dirty="0"/>
              <a:t>Clean Transportation</a:t>
            </a:r>
            <a:r>
              <a:rPr lang="en-GB" sz="2400" dirty="0"/>
              <a:t>: Amsterdam rewards electric car users; bans gas cars in city </a:t>
            </a:r>
            <a:r>
              <a:rPr lang="en-GB" sz="2400" dirty="0" err="1"/>
              <a:t>centers</a:t>
            </a:r>
            <a:r>
              <a:rPr lang="en-GB" sz="2400" dirty="0"/>
              <a:t> by 2030.</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45D4D043-A33E-2987-B6B9-6F73ED0D0C78}"/>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Green Transportation Policies: The Netherlands </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D333F728-2528-6D52-7663-CFBB9F61C842}"/>
              </a:ext>
            </a:extLst>
          </p:cNvPr>
          <p:cNvPicPr>
            <a:picLocks noChangeAspect="1"/>
          </p:cNvPicPr>
          <p:nvPr/>
        </p:nvPicPr>
        <p:blipFill>
          <a:blip r:embed="rId2"/>
          <a:stretch>
            <a:fillRect/>
          </a:stretch>
        </p:blipFill>
        <p:spPr>
          <a:xfrm>
            <a:off x="4274029" y="4192438"/>
            <a:ext cx="3597933" cy="2398623"/>
          </a:xfrm>
          <a:prstGeom prst="rect">
            <a:avLst/>
          </a:prstGeom>
        </p:spPr>
      </p:pic>
    </p:spTree>
    <p:extLst>
      <p:ext uri="{BB962C8B-B14F-4D97-AF65-F5344CB8AC3E}">
        <p14:creationId xmlns:p14="http://schemas.microsoft.com/office/powerpoint/2010/main" val="66072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D8A4-21A7-0704-DA97-4F4608D3495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3E16B7C-A8EF-B318-AC71-96310E191E4F}"/>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33FCC8F4-A653-96DF-F572-3D4AD017980D}"/>
              </a:ext>
            </a:extLst>
          </p:cNvPr>
          <p:cNvSpPr txBox="1"/>
          <p:nvPr/>
        </p:nvSpPr>
        <p:spPr>
          <a:xfrm>
            <a:off x="198408" y="976257"/>
            <a:ext cx="11783683" cy="2254143"/>
          </a:xfrm>
          <a:prstGeom prst="rect">
            <a:avLst/>
          </a:prstGeom>
          <a:noFill/>
        </p:spPr>
        <p:txBody>
          <a:bodyPr wrap="square">
            <a:spAutoFit/>
          </a:bodyPr>
          <a:lstStyle/>
          <a:p>
            <a:pPr marL="457200" indent="-457200">
              <a:lnSpc>
                <a:spcPct val="150000"/>
              </a:lnSpc>
              <a:buFont typeface="Arial" panose="020B0604020202020204" pitchFamily="34" charset="0"/>
              <a:buChar char="•"/>
            </a:pPr>
            <a:r>
              <a:rPr lang="en-GB" sz="2400" dirty="0"/>
              <a:t>Slovenia protects 40% of its land, bans single-use plastics, and promotes biodiversity education.</a:t>
            </a:r>
          </a:p>
          <a:p>
            <a:pPr marL="457200" indent="-457200">
              <a:lnSpc>
                <a:spcPct val="150000"/>
              </a:lnSpc>
              <a:buFont typeface="Arial" panose="020B0604020202020204" pitchFamily="34" charset="0"/>
              <a:buChar char="•"/>
            </a:pPr>
            <a:r>
              <a:rPr lang="en-GB" sz="2400" dirty="0"/>
              <a:t>Environmental lessons include renewable energy, recycling, and community projects.</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C80C2A8-64D7-9FBD-6370-3EE104BAA75B}"/>
              </a:ext>
            </a:extLst>
          </p:cNvPr>
          <p:cNvSpPr txBox="1"/>
          <p:nvPr/>
        </p:nvSpPr>
        <p:spPr>
          <a:xfrm>
            <a:off x="163902" y="132806"/>
            <a:ext cx="1181818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Biodiversity Conservation: Slovenia </a:t>
            </a:r>
          </a:p>
        </p:txBody>
      </p:sp>
      <p:pic>
        <p:nvPicPr>
          <p:cNvPr id="6" name="Picture 5">
            <a:extLst>
              <a:ext uri="{FF2B5EF4-FFF2-40B4-BE49-F238E27FC236}">
                <a16:creationId xmlns:a16="http://schemas.microsoft.com/office/drawing/2014/main" id="{37CDC3FB-7E42-C32C-9256-B3F0305697DC}"/>
              </a:ext>
            </a:extLst>
          </p:cNvPr>
          <p:cNvPicPr>
            <a:picLocks noChangeAspect="1"/>
          </p:cNvPicPr>
          <p:nvPr/>
        </p:nvPicPr>
        <p:blipFill>
          <a:blip r:embed="rId2"/>
          <a:stretch>
            <a:fillRect/>
          </a:stretch>
        </p:blipFill>
        <p:spPr>
          <a:xfrm>
            <a:off x="3958105" y="4311804"/>
            <a:ext cx="4229782" cy="2254142"/>
          </a:xfrm>
          <a:prstGeom prst="rect">
            <a:avLst/>
          </a:prstGeom>
        </p:spPr>
      </p:pic>
    </p:spTree>
    <p:extLst>
      <p:ext uri="{BB962C8B-B14F-4D97-AF65-F5344CB8AC3E}">
        <p14:creationId xmlns:p14="http://schemas.microsoft.com/office/powerpoint/2010/main" val="347506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66AEA-DF17-C59C-35DE-18DBE17EE86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8A666FB-145A-3B15-56F6-D3E81FE2908B}"/>
              </a:ext>
            </a:extLst>
          </p:cNvPr>
          <p:cNvSpPr txBox="1"/>
          <p:nvPr/>
        </p:nvSpPr>
        <p:spPr>
          <a:xfrm>
            <a:off x="102325" y="132806"/>
            <a:ext cx="11987349" cy="6592388"/>
          </a:xfrm>
          <a:prstGeom prst="rect">
            <a:avLst/>
          </a:prstGeom>
          <a:noFill/>
          <a:ln w="63500">
            <a:solidFill>
              <a:srgbClr val="0070C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E"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4DA85B62-FF7C-BA1E-9373-EAA78B3FCF0D}"/>
              </a:ext>
            </a:extLst>
          </p:cNvPr>
          <p:cNvSpPr txBox="1"/>
          <p:nvPr/>
        </p:nvSpPr>
        <p:spPr>
          <a:xfrm>
            <a:off x="329960" y="475428"/>
            <a:ext cx="11427844" cy="5574988"/>
          </a:xfrm>
          <a:prstGeom prst="rect">
            <a:avLst/>
          </a:prstGeom>
          <a:noFill/>
        </p:spPr>
        <p:txBody>
          <a:bodyPr wrap="square">
            <a:spAutoFit/>
          </a:bodyPr>
          <a:lstStyle/>
          <a:p>
            <a:pPr>
              <a:lnSpc>
                <a:spcPct val="150000"/>
              </a:lnSpc>
            </a:pPr>
            <a:r>
              <a:rPr lang="en-GB" sz="2000" b="1" dirty="0">
                <a:solidFill>
                  <a:srgbClr val="231F20"/>
                </a:solidFill>
                <a:latin typeface="Segoe UI Semibold" panose="020B0702040204020203" pitchFamily="34" charset="0"/>
              </a:rPr>
              <a:t>1.</a:t>
            </a:r>
            <a:r>
              <a:rPr lang="en-GB" sz="2000" b="1" dirty="0">
                <a:solidFill>
                  <a:srgbClr val="231F20"/>
                </a:solidFill>
                <a:latin typeface="Yu Gothic UI" panose="020B0500000000000000" pitchFamily="34" charset="-128"/>
              </a:rPr>
              <a:t> On this page, </a:t>
            </a:r>
            <a:r>
              <a:rPr lang="en-GB" sz="2000" b="1" dirty="0">
                <a:solidFill>
                  <a:srgbClr val="EC1B24"/>
                </a:solidFill>
                <a:latin typeface="Arial" panose="020B0604020202020204" pitchFamily="34" charset="0"/>
              </a:rPr>
              <a:t>circle</a:t>
            </a:r>
            <a:r>
              <a:rPr lang="en-GB" sz="2000" b="1" dirty="0">
                <a:solidFill>
                  <a:srgbClr val="231F20"/>
                </a:solidFill>
                <a:latin typeface="Yu Gothic UI" panose="020B0500000000000000" pitchFamily="34" charset="-128"/>
              </a:rPr>
              <a:t> examples of Slovenia’s educational programs for protecting the environment. </a:t>
            </a:r>
            <a:r>
              <a:rPr lang="en-GB" sz="2000" b="1" dirty="0">
                <a:solidFill>
                  <a:srgbClr val="EC1B24"/>
                </a:solidFill>
                <a:latin typeface="Arial" panose="020B0604020202020204" pitchFamily="34" charset="0"/>
              </a:rPr>
              <a:t>Underline</a:t>
            </a:r>
            <a:r>
              <a:rPr lang="en-GB" sz="2000" b="1" dirty="0">
                <a:solidFill>
                  <a:srgbClr val="231F20"/>
                </a:solidFill>
                <a:latin typeface="Yu Gothic UI" panose="020B0500000000000000" pitchFamily="34" charset="-128"/>
              </a:rPr>
              <a:t> examples of how the government protects its land. </a:t>
            </a:r>
            <a:endParaRPr lang="en-US" sz="2000" dirty="0"/>
          </a:p>
          <a:p>
            <a:pPr>
              <a:lnSpc>
                <a:spcPct val="150000"/>
              </a:lnSpc>
            </a:pPr>
            <a:endParaRPr lang="en-GB" sz="2000" dirty="0">
              <a:solidFill>
                <a:srgbClr val="231F20"/>
              </a:solidFill>
              <a:latin typeface="Yu Gothic UI" panose="020B0500000000000000" pitchFamily="34" charset="-128"/>
            </a:endParaRPr>
          </a:p>
          <a:p>
            <a:pPr>
              <a:lnSpc>
                <a:spcPct val="150000"/>
              </a:lnSpc>
            </a:pPr>
            <a:r>
              <a:rPr lang="en-GB" sz="2000" dirty="0">
                <a:solidFill>
                  <a:srgbClr val="231F20"/>
                </a:solidFill>
                <a:latin typeface="Yu Gothic UI" panose="020B0500000000000000" pitchFamily="34" charset="-128"/>
              </a:rPr>
              <a:t>The government in Slovenia protects biodiversity by making rules and educating people. No one can build on or use protected areas of land. Slovenia protects forty percent of its land. On the other hand, the United  States of America protects only 12 percent of its land.  Slovenia also banned single-use plastics in 2021. This means that people cannot use plastic forks, </a:t>
            </a:r>
            <a:r>
              <a:rPr lang="en-US" sz="2000" dirty="0">
                <a:solidFill>
                  <a:srgbClr val="231F20"/>
                </a:solidFill>
                <a:latin typeface="Yu Gothic UI" panose="020B0500000000000000" pitchFamily="34" charset="-128"/>
              </a:rPr>
              <a:t>spoons, or straws. </a:t>
            </a:r>
            <a:r>
              <a:rPr lang="en-GB" sz="2000" dirty="0">
                <a:solidFill>
                  <a:srgbClr val="231F20"/>
                </a:solidFill>
                <a:latin typeface="Yu Gothic UI" panose="020B0500000000000000" pitchFamily="34" charset="-128"/>
              </a:rPr>
              <a:t>Slovenia has worked hard to teach people about its many different plants and animals and how to protect them. In 2008, Slovenia made caring for the environment a big part of education. This includes projects like school recycling programs, community gardens, and trips to eco-friendly businesses. Schools teach about biodiversity in their lessons. For example, science classes learn about renewable energy, and history classes study how humans affect the environment.</a:t>
            </a:r>
          </a:p>
        </p:txBody>
      </p:sp>
      <p:cxnSp>
        <p:nvCxnSpPr>
          <p:cNvPr id="8" name="Straight Connector 7">
            <a:extLst>
              <a:ext uri="{FF2B5EF4-FFF2-40B4-BE49-F238E27FC236}">
                <a16:creationId xmlns:a16="http://schemas.microsoft.com/office/drawing/2014/main" id="{7FD79327-90F4-4F65-14CF-9356896D20A1}"/>
              </a:ext>
            </a:extLst>
          </p:cNvPr>
          <p:cNvCxnSpPr/>
          <p:nvPr/>
        </p:nvCxnSpPr>
        <p:spPr>
          <a:xfrm>
            <a:off x="10412083" y="2329132"/>
            <a:ext cx="888521"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8943662A-CEEE-A2D0-20DC-35A486192476}"/>
              </a:ext>
            </a:extLst>
          </p:cNvPr>
          <p:cNvCxnSpPr>
            <a:cxnSpLocks/>
          </p:cNvCxnSpPr>
          <p:nvPr/>
        </p:nvCxnSpPr>
        <p:spPr>
          <a:xfrm>
            <a:off x="419819" y="2852467"/>
            <a:ext cx="4842294"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Straight Connector 10">
            <a:extLst>
              <a:ext uri="{FF2B5EF4-FFF2-40B4-BE49-F238E27FC236}">
                <a16:creationId xmlns:a16="http://schemas.microsoft.com/office/drawing/2014/main" id="{C491B9D4-0451-37EA-ABC4-61D342900A53}"/>
              </a:ext>
            </a:extLst>
          </p:cNvPr>
          <p:cNvCxnSpPr>
            <a:cxnSpLocks/>
          </p:cNvCxnSpPr>
          <p:nvPr/>
        </p:nvCxnSpPr>
        <p:spPr>
          <a:xfrm>
            <a:off x="419819" y="3763992"/>
            <a:ext cx="2996241"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0030EBF1-5CFF-EC81-0E15-01C4B222A0E5}"/>
              </a:ext>
            </a:extLst>
          </p:cNvPr>
          <p:cNvCxnSpPr/>
          <p:nvPr/>
        </p:nvCxnSpPr>
        <p:spPr>
          <a:xfrm>
            <a:off x="10081403" y="3292415"/>
            <a:ext cx="888521"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D207C425-AEDD-E00F-2D6A-5A57E3E4D539}"/>
              </a:ext>
            </a:extLst>
          </p:cNvPr>
          <p:cNvCxnSpPr>
            <a:cxnSpLocks/>
          </p:cNvCxnSpPr>
          <p:nvPr/>
        </p:nvCxnSpPr>
        <p:spPr>
          <a:xfrm>
            <a:off x="5342627" y="3763992"/>
            <a:ext cx="5627297"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16" name="Rectangle: Rounded Corners 15">
            <a:extLst>
              <a:ext uri="{FF2B5EF4-FFF2-40B4-BE49-F238E27FC236}">
                <a16:creationId xmlns:a16="http://schemas.microsoft.com/office/drawing/2014/main" id="{D58F9ABD-6801-7127-2530-5E46462FDA49}"/>
              </a:ext>
            </a:extLst>
          </p:cNvPr>
          <p:cNvSpPr/>
          <p:nvPr/>
        </p:nvSpPr>
        <p:spPr>
          <a:xfrm>
            <a:off x="3605843" y="4710023"/>
            <a:ext cx="2208362" cy="38817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D536970B-3AFF-FEF0-F840-039D78478B30}"/>
              </a:ext>
            </a:extLst>
          </p:cNvPr>
          <p:cNvSpPr/>
          <p:nvPr/>
        </p:nvSpPr>
        <p:spPr>
          <a:xfrm>
            <a:off x="5878902" y="4710022"/>
            <a:ext cx="2277373" cy="38817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BE498360-FE67-7AE2-CD37-33FFE6A7C218}"/>
              </a:ext>
            </a:extLst>
          </p:cNvPr>
          <p:cNvSpPr/>
          <p:nvPr/>
        </p:nvSpPr>
        <p:spPr>
          <a:xfrm>
            <a:off x="8705963" y="4692759"/>
            <a:ext cx="2277373" cy="38817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DA8129DB-2A86-53BC-7970-91C5B9210701}"/>
              </a:ext>
            </a:extLst>
          </p:cNvPr>
          <p:cNvSpPr/>
          <p:nvPr/>
        </p:nvSpPr>
        <p:spPr>
          <a:xfrm>
            <a:off x="329960" y="5229507"/>
            <a:ext cx="1352191" cy="38817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675AF8D7-CD83-D980-5676-9B0E39ECFD16}"/>
              </a:ext>
            </a:extLst>
          </p:cNvPr>
          <p:cNvSpPr/>
          <p:nvPr/>
        </p:nvSpPr>
        <p:spPr>
          <a:xfrm>
            <a:off x="1702279" y="5229506"/>
            <a:ext cx="2369389" cy="388179"/>
          </a:xfrm>
          <a:prstGeom prst="round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914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1793</TotalTime>
  <Words>810</Words>
  <Application>Microsoft Office PowerPoint</Application>
  <PresentationFormat>Widescreen</PresentationFormat>
  <Paragraphs>77</Paragraphs>
  <Slides>16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Yu Gothic UI</vt:lpstr>
      <vt:lpstr>Aptos</vt:lpstr>
      <vt:lpstr>Aptos Display</vt:lpstr>
      <vt:lpstr>Arial</vt:lpstr>
      <vt:lpstr>Calibri</vt:lpstr>
      <vt:lpstr>Calibri Light</vt:lpstr>
      <vt:lpstr>MyriadPro-Semibold</vt:lpstr>
      <vt:lpstr>Segoe UI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Misti Curry</dc:creator>
  <cp:lastModifiedBy>Ezzeldeen Elhawary</cp:lastModifiedBy>
  <cp:revision>23</cp:revision>
  <dcterms:created xsi:type="dcterms:W3CDTF">2024-08-14T09:48:18Z</dcterms:created>
  <dcterms:modified xsi:type="dcterms:W3CDTF">2024-11-29T23:31:26Z</dcterms:modified>
</cp:coreProperties>
</file>